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80" r:id="rId3"/>
    <p:sldId id="305" r:id="rId4"/>
    <p:sldId id="281" r:id="rId5"/>
    <p:sldId id="307" r:id="rId6"/>
    <p:sldId id="282" r:id="rId7"/>
    <p:sldId id="284" r:id="rId8"/>
    <p:sldId id="311" r:id="rId9"/>
    <p:sldId id="283" r:id="rId10"/>
    <p:sldId id="308" r:id="rId11"/>
    <p:sldId id="285" r:id="rId12"/>
    <p:sldId id="267" r:id="rId13"/>
    <p:sldId id="268" r:id="rId14"/>
    <p:sldId id="269" r:id="rId15"/>
    <p:sldId id="304" r:id="rId16"/>
    <p:sldId id="270" r:id="rId17"/>
    <p:sldId id="271" r:id="rId18"/>
    <p:sldId id="309" r:id="rId19"/>
    <p:sldId id="286" r:id="rId20"/>
    <p:sldId id="292" r:id="rId21"/>
    <p:sldId id="291" r:id="rId22"/>
    <p:sldId id="289" r:id="rId23"/>
    <p:sldId id="310" r:id="rId24"/>
    <p:sldId id="293" r:id="rId25"/>
    <p:sldId id="296" r:id="rId26"/>
    <p:sldId id="297" r:id="rId27"/>
    <p:sldId id="299" r:id="rId28"/>
    <p:sldId id="300" r:id="rId29"/>
    <p:sldId id="301" r:id="rId30"/>
    <p:sldId id="302" r:id="rId31"/>
    <p:sldId id="30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1FF1FF-70D5-44C2-90FE-A0F5F26CAD78}" type="datetimeFigureOut">
              <a:rPr lang="en-GB" smtClean="0"/>
              <a:pPr/>
              <a:t>12/01/17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7E4088-6F1F-4D46-886E-FF19F09499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F1FF-70D5-44C2-90FE-A0F5F26CAD78}" type="datetimeFigureOut">
              <a:rPr lang="en-GB" smtClean="0"/>
              <a:pPr/>
              <a:t>12/01/17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4088-6F1F-4D46-886E-FF19F09499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F1FF-70D5-44C2-90FE-A0F5F26CAD78}" type="datetimeFigureOut">
              <a:rPr lang="en-GB" smtClean="0"/>
              <a:pPr/>
              <a:t>12/01/17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4088-6F1F-4D46-886E-FF19F09499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DAFE6-65AB-B843-9DFF-3D69E98A6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70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D96C4-216D-A845-909B-A6D41A3B7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7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1FF1FF-70D5-44C2-90FE-A0F5F26CAD78}" type="datetimeFigureOut">
              <a:rPr lang="en-GB" smtClean="0"/>
              <a:pPr/>
              <a:t>12/01/17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7E4088-6F1F-4D46-886E-FF19F09499A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1FF1FF-70D5-44C2-90FE-A0F5F26CAD78}" type="datetimeFigureOut">
              <a:rPr lang="en-GB" smtClean="0"/>
              <a:pPr/>
              <a:t>12/01/17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7E4088-6F1F-4D46-886E-FF19F09499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F1FF-70D5-44C2-90FE-A0F5F26CAD78}" type="datetimeFigureOut">
              <a:rPr lang="en-GB" smtClean="0"/>
              <a:pPr/>
              <a:t>12/01/17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4088-6F1F-4D46-886E-FF19F09499A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F1FF-70D5-44C2-90FE-A0F5F26CAD78}" type="datetimeFigureOut">
              <a:rPr lang="en-GB" smtClean="0"/>
              <a:pPr/>
              <a:t>12/01/17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4088-6F1F-4D46-886E-FF19F09499A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1FF1FF-70D5-44C2-90FE-A0F5F26CAD78}" type="datetimeFigureOut">
              <a:rPr lang="en-GB" smtClean="0"/>
              <a:pPr/>
              <a:t>12/01/17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7E4088-6F1F-4D46-886E-FF19F09499A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F1FF-70D5-44C2-90FE-A0F5F26CAD78}" type="datetimeFigureOut">
              <a:rPr lang="en-GB" smtClean="0"/>
              <a:pPr/>
              <a:t>12/01/17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4088-6F1F-4D46-886E-FF19F09499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1FF1FF-70D5-44C2-90FE-A0F5F26CAD78}" type="datetimeFigureOut">
              <a:rPr lang="en-GB" smtClean="0"/>
              <a:pPr/>
              <a:t>12/01/17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7E4088-6F1F-4D46-886E-FF19F09499A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1FF1FF-70D5-44C2-90FE-A0F5F26CAD78}" type="datetimeFigureOut">
              <a:rPr lang="en-GB" smtClean="0"/>
              <a:pPr/>
              <a:t>12/01/17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7E4088-6F1F-4D46-886E-FF19F09499A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1FF1FF-70D5-44C2-90FE-A0F5F26CAD78}" type="datetimeFigureOut">
              <a:rPr lang="en-GB" smtClean="0"/>
              <a:pPr/>
              <a:t>12/01/17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7E4088-6F1F-4D46-886E-FF19F09499A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Hinduism subject booster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Maya </a:t>
            </a:r>
            <a:r>
              <a:rPr lang="en-GB" dirty="0" err="1" smtClean="0"/>
              <a:t>Warrier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/>
              <a:t>The human-divine relationship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35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human-divine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Ideas about the relationship between self and ‘god’ are contained in a range of Hindu texts. The ones most often cited are:</a:t>
            </a:r>
          </a:p>
          <a:p>
            <a:r>
              <a:rPr lang="en-US" dirty="0" smtClean="0"/>
              <a:t>The Upanishads</a:t>
            </a:r>
          </a:p>
          <a:p>
            <a:pPr lvl="1"/>
            <a:r>
              <a:rPr lang="en-GB" dirty="0" smtClean="0"/>
              <a:t>These texts </a:t>
            </a:r>
            <a:r>
              <a:rPr lang="en-GB" dirty="0"/>
              <a:t>speculate (among other things) about the nature of life, consciousness, and the ‘true self’</a:t>
            </a:r>
          </a:p>
          <a:p>
            <a:pPr lvl="1"/>
            <a:r>
              <a:rPr lang="en-GB" dirty="0"/>
              <a:t>They are often referred to as the ‘Vedanta’ (</a:t>
            </a:r>
            <a:r>
              <a:rPr lang="en-GB" i="1" dirty="0"/>
              <a:t>anta</a:t>
            </a:r>
            <a:r>
              <a:rPr lang="en-GB" dirty="0"/>
              <a:t>: end)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Bhagavad Gita</a:t>
            </a:r>
          </a:p>
          <a:p>
            <a:pPr lvl="1"/>
            <a:r>
              <a:rPr lang="en-US" dirty="0" smtClean="0"/>
              <a:t>This text, ‘The Song of the Lord’, is a dialogue between a personified god, Krishna, and his cousin, </a:t>
            </a:r>
            <a:r>
              <a:rPr lang="en-US" dirty="0" err="1" smtClean="0"/>
              <a:t>Arjuna</a:t>
            </a:r>
            <a:r>
              <a:rPr lang="en-US" dirty="0" smtClean="0"/>
              <a:t>; here Krishna reveals to </a:t>
            </a:r>
            <a:r>
              <a:rPr lang="en-US" dirty="0" err="1" smtClean="0"/>
              <a:t>Arjuna</a:t>
            </a:r>
            <a:r>
              <a:rPr lang="en-US" dirty="0" smtClean="0"/>
              <a:t> the nature of the ‘true self’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7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</a:t>
            </a:r>
            <a:r>
              <a:rPr lang="en-GB" dirty="0" smtClean="0"/>
              <a:t>different interpretations of the </a:t>
            </a:r>
            <a:r>
              <a:rPr lang="en-GB" dirty="0" err="1" smtClean="0"/>
              <a:t>upanishads</a:t>
            </a:r>
            <a:r>
              <a:rPr lang="en-GB" dirty="0" smtClean="0"/>
              <a:t> and the </a:t>
            </a:r>
            <a:r>
              <a:rPr lang="en-GB" i="1" dirty="0" err="1" smtClean="0"/>
              <a:t>gita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are</a:t>
            </a:r>
            <a:r>
              <a:rPr lang="en-GB" dirty="0" smtClean="0"/>
              <a:t> </a:t>
            </a:r>
            <a:r>
              <a:rPr lang="en-GB" dirty="0" smtClean="0"/>
              <a:t>three </a:t>
            </a:r>
            <a:r>
              <a:rPr lang="en-GB" dirty="0" smtClean="0"/>
              <a:t>main approaches in Hindu textual traditions to the </a:t>
            </a:r>
            <a:r>
              <a:rPr lang="en-GB" dirty="0" smtClean="0"/>
              <a:t>human-divine relationship</a:t>
            </a:r>
            <a:r>
              <a:rPr lang="en-GB" dirty="0" smtClean="0"/>
              <a:t>: </a:t>
            </a:r>
            <a:endParaRPr lang="en-GB" dirty="0" smtClean="0"/>
          </a:p>
          <a:p>
            <a:pPr lvl="1"/>
            <a:r>
              <a:rPr lang="en-GB" i="1" dirty="0" err="1" smtClean="0"/>
              <a:t>advaita</a:t>
            </a:r>
            <a:r>
              <a:rPr lang="en-GB" dirty="0" smtClean="0"/>
              <a:t> (non-dualism);  </a:t>
            </a:r>
          </a:p>
          <a:p>
            <a:pPr lvl="1"/>
            <a:r>
              <a:rPr lang="en-GB" i="1" dirty="0" err="1" smtClean="0"/>
              <a:t>vishishta</a:t>
            </a:r>
            <a:r>
              <a:rPr lang="en-GB" i="1" dirty="0" smtClean="0"/>
              <a:t> </a:t>
            </a:r>
            <a:r>
              <a:rPr lang="en-GB" i="1" dirty="0" err="1" smtClean="0"/>
              <a:t>advaita</a:t>
            </a:r>
            <a:r>
              <a:rPr lang="en-GB" i="1" dirty="0" smtClean="0"/>
              <a:t> </a:t>
            </a:r>
            <a:r>
              <a:rPr lang="en-GB" dirty="0" smtClean="0"/>
              <a:t>(qualified non-dualism); </a:t>
            </a:r>
          </a:p>
          <a:p>
            <a:pPr lvl="1"/>
            <a:r>
              <a:rPr lang="en-GB" i="1" dirty="0" err="1" smtClean="0"/>
              <a:t>dvaita</a:t>
            </a:r>
            <a:r>
              <a:rPr lang="en-GB" dirty="0" smtClean="0"/>
              <a:t> (dualism)</a:t>
            </a:r>
          </a:p>
          <a:p>
            <a:r>
              <a:rPr lang="en-GB" dirty="0" smtClean="0"/>
              <a:t>Each was developed by South Indian philosopher-theologians (</a:t>
            </a:r>
            <a:r>
              <a:rPr lang="en-GB" dirty="0" err="1" smtClean="0"/>
              <a:t>vedantins</a:t>
            </a:r>
            <a:r>
              <a:rPr lang="en-GB" dirty="0" smtClean="0"/>
              <a:t>), all Brahmins, particularly adept at philosophical exposition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philosopher-theologians: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Shankara</a:t>
            </a:r>
            <a:r>
              <a:rPr lang="en-GB" dirty="0" smtClean="0"/>
              <a:t> (</a:t>
            </a:r>
            <a:r>
              <a:rPr lang="en-GB" dirty="0" err="1" smtClean="0"/>
              <a:t>Adi</a:t>
            </a:r>
            <a:r>
              <a:rPr lang="en-GB" dirty="0" smtClean="0"/>
              <a:t> </a:t>
            </a:r>
            <a:r>
              <a:rPr lang="en-GB" dirty="0" err="1" smtClean="0"/>
              <a:t>Shankaracharya</a:t>
            </a:r>
            <a:r>
              <a:rPr lang="en-GB" dirty="0" smtClean="0"/>
              <a:t>) – 8</a:t>
            </a:r>
            <a:r>
              <a:rPr lang="en-GB" baseline="30000" dirty="0" smtClean="0"/>
              <a:t>th</a:t>
            </a:r>
            <a:r>
              <a:rPr lang="en-GB" dirty="0" smtClean="0"/>
              <a:t>/9</a:t>
            </a:r>
            <a:r>
              <a:rPr lang="en-GB" baseline="30000" dirty="0" smtClean="0"/>
              <a:t>th</a:t>
            </a:r>
            <a:r>
              <a:rPr lang="en-GB" dirty="0" smtClean="0"/>
              <a:t> centuries</a:t>
            </a:r>
          </a:p>
          <a:p>
            <a:r>
              <a:rPr lang="en-GB" dirty="0" err="1" smtClean="0"/>
              <a:t>Ramanuja</a:t>
            </a:r>
            <a:r>
              <a:rPr lang="en-GB" dirty="0" smtClean="0"/>
              <a:t> (</a:t>
            </a:r>
            <a:r>
              <a:rPr lang="en-GB" dirty="0" err="1" smtClean="0"/>
              <a:t>Ramanujacharya</a:t>
            </a:r>
            <a:r>
              <a:rPr lang="en-GB" dirty="0" smtClean="0"/>
              <a:t>) – 11</a:t>
            </a:r>
            <a:r>
              <a:rPr lang="en-GB" baseline="30000" dirty="0" smtClean="0"/>
              <a:t>th</a:t>
            </a:r>
            <a:r>
              <a:rPr lang="en-GB" dirty="0" smtClean="0"/>
              <a:t>/12</a:t>
            </a:r>
            <a:r>
              <a:rPr lang="en-GB" baseline="30000" dirty="0" smtClean="0"/>
              <a:t>th</a:t>
            </a:r>
            <a:r>
              <a:rPr lang="en-GB" dirty="0" smtClean="0"/>
              <a:t> centuries</a:t>
            </a:r>
          </a:p>
          <a:p>
            <a:r>
              <a:rPr lang="en-GB" dirty="0" err="1" smtClean="0"/>
              <a:t>Madhava</a:t>
            </a:r>
            <a:r>
              <a:rPr lang="en-GB" dirty="0" smtClean="0"/>
              <a:t> (</a:t>
            </a:r>
            <a:r>
              <a:rPr lang="en-GB" dirty="0" err="1" smtClean="0"/>
              <a:t>Madhvacharya</a:t>
            </a:r>
            <a:r>
              <a:rPr lang="en-GB" dirty="0" smtClean="0"/>
              <a:t>) – 13</a:t>
            </a:r>
            <a:r>
              <a:rPr lang="en-GB" baseline="30000" dirty="0" smtClean="0"/>
              <a:t>th</a:t>
            </a:r>
            <a:r>
              <a:rPr lang="en-GB" dirty="0" smtClean="0"/>
              <a:t> century</a:t>
            </a:r>
          </a:p>
        </p:txBody>
      </p:sp>
      <p:pic>
        <p:nvPicPr>
          <p:cNvPr id="5" name="Content Placeholder 4" descr="shankar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46071" y="1600200"/>
            <a:ext cx="1682113" cy="2475887"/>
          </a:xfrm>
        </p:spPr>
      </p:pic>
      <p:pic>
        <p:nvPicPr>
          <p:cNvPr id="6" name="Picture 5" descr="madhv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293096"/>
            <a:ext cx="1872208" cy="2121007"/>
          </a:xfrm>
          <a:prstGeom prst="rect">
            <a:avLst/>
          </a:prstGeom>
        </p:spPr>
      </p:pic>
      <p:pic>
        <p:nvPicPr>
          <p:cNvPr id="7" name="Picture 6" descr="ramanu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772816"/>
            <a:ext cx="1768261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Shankara</a:t>
            </a:r>
            <a:r>
              <a:rPr lang="en-GB" dirty="0" smtClean="0"/>
              <a:t> and </a:t>
            </a:r>
            <a:r>
              <a:rPr lang="en-GB" dirty="0" err="1" smtClean="0"/>
              <a:t>Advaita</a:t>
            </a:r>
            <a:r>
              <a:rPr lang="en-GB" dirty="0" smtClean="0"/>
              <a:t> (non-dualism)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Key text: </a:t>
            </a:r>
            <a:r>
              <a:rPr lang="en-GB" i="1" dirty="0" err="1"/>
              <a:t>Vivekachudamani</a:t>
            </a:r>
            <a:r>
              <a:rPr lang="en-GB" i="1" dirty="0"/>
              <a:t> </a:t>
            </a:r>
            <a:r>
              <a:rPr lang="en-GB" dirty="0"/>
              <a:t>(</a:t>
            </a:r>
            <a:r>
              <a:rPr lang="en-GB" i="1" dirty="0"/>
              <a:t>The Crown Jewel of Discrimination</a:t>
            </a:r>
            <a:r>
              <a:rPr lang="en-GB" dirty="0" smtClean="0"/>
              <a:t>) and a commentary on the </a:t>
            </a:r>
            <a:r>
              <a:rPr lang="en-GB" i="1" dirty="0" smtClean="0"/>
              <a:t>Bhagavad Gita</a:t>
            </a:r>
            <a:endParaRPr lang="en-GB" dirty="0" smtClean="0"/>
          </a:p>
          <a:p>
            <a:pPr lvl="1"/>
            <a:r>
              <a:rPr lang="en-GB" dirty="0" smtClean="0"/>
              <a:t>Atman </a:t>
            </a:r>
            <a:r>
              <a:rPr lang="en-GB" dirty="0" smtClean="0"/>
              <a:t>IS Brahman, self IS ‘god’/ ultimate reality/ transcendent consciousness</a:t>
            </a:r>
          </a:p>
          <a:p>
            <a:pPr lvl="1"/>
            <a:r>
              <a:rPr lang="en-GB" dirty="0" smtClean="0"/>
              <a:t>There is </a:t>
            </a:r>
            <a:r>
              <a:rPr lang="en-GB" dirty="0" smtClean="0"/>
              <a:t>only one </a:t>
            </a:r>
            <a:r>
              <a:rPr lang="en-GB" dirty="0" smtClean="0"/>
              <a:t>ultimate reality</a:t>
            </a:r>
            <a:r>
              <a:rPr lang="en-GB" dirty="0" smtClean="0"/>
              <a:t>; there are no two, there is no plurality (in the state of </a:t>
            </a:r>
            <a:r>
              <a:rPr lang="en-GB" dirty="0" smtClean="0"/>
              <a:t>enlightenment or pure </a:t>
            </a:r>
            <a:r>
              <a:rPr lang="en-GB" dirty="0" smtClean="0"/>
              <a:t>consciousness)</a:t>
            </a:r>
          </a:p>
          <a:p>
            <a:pPr lvl="1"/>
            <a:r>
              <a:rPr lang="en-GB" dirty="0" smtClean="0"/>
              <a:t>The plurality we see around us (</a:t>
            </a:r>
            <a:r>
              <a:rPr lang="en-GB" i="1" dirty="0" err="1" smtClean="0"/>
              <a:t>maya</a:t>
            </a:r>
            <a:r>
              <a:rPr lang="en-GB" dirty="0" smtClean="0"/>
              <a:t>) is illusory and it ensnares us</a:t>
            </a:r>
          </a:p>
          <a:p>
            <a:pPr lvl="1"/>
            <a:r>
              <a:rPr lang="en-GB" dirty="0" smtClean="0"/>
              <a:t>To achieve enlightenment we need to wake from our state of illusion/ </a:t>
            </a:r>
            <a:r>
              <a:rPr lang="en-GB" dirty="0" smtClean="0"/>
              <a:t>delusion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Ramanuja</a:t>
            </a:r>
            <a:r>
              <a:rPr lang="en-US" dirty="0" smtClean="0"/>
              <a:t> and </a:t>
            </a:r>
            <a:r>
              <a:rPr lang="en-US" dirty="0" err="1" smtClean="0"/>
              <a:t>Madhva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focused on </a:t>
            </a:r>
            <a:r>
              <a:rPr lang="en-US" i="1" dirty="0" err="1" smtClean="0"/>
              <a:t>saguna</a:t>
            </a:r>
            <a:r>
              <a:rPr lang="en-US" i="1" dirty="0" smtClean="0"/>
              <a:t> </a:t>
            </a:r>
            <a:r>
              <a:rPr lang="en-US" i="1" dirty="0" err="1" smtClean="0"/>
              <a:t>brahman</a:t>
            </a:r>
            <a:r>
              <a:rPr lang="en-US" i="1" dirty="0" smtClean="0"/>
              <a:t> </a:t>
            </a:r>
            <a:r>
              <a:rPr lang="en-US" dirty="0" smtClean="0"/>
              <a:t>(a personified god, in the form of the Hindu great god Vishnu)</a:t>
            </a:r>
          </a:p>
          <a:p>
            <a:endParaRPr lang="en-US" dirty="0"/>
          </a:p>
        </p:txBody>
      </p:sp>
      <p:pic>
        <p:nvPicPr>
          <p:cNvPr id="6" name="Content Placeholder 5" descr="1-brass-vishnu1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60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614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Ramanuja</a:t>
            </a:r>
            <a:r>
              <a:rPr lang="en-GB" dirty="0" smtClean="0"/>
              <a:t> and his qualified dualism - </a:t>
            </a:r>
            <a:r>
              <a:rPr lang="en-GB" i="1" dirty="0" err="1" smtClean="0"/>
              <a:t>vishistadvaita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Key texts: commentaries on the </a:t>
            </a:r>
            <a:r>
              <a:rPr lang="en-GB" i="1" dirty="0" smtClean="0"/>
              <a:t>Brahma Sutras </a:t>
            </a:r>
            <a:r>
              <a:rPr lang="en-GB" dirty="0" smtClean="0"/>
              <a:t>and the </a:t>
            </a:r>
            <a:r>
              <a:rPr lang="en-GB" i="1" dirty="0" smtClean="0"/>
              <a:t>Bhagavad Gita</a:t>
            </a:r>
          </a:p>
          <a:p>
            <a:endParaRPr lang="en-GB" i="1" dirty="0" smtClean="0"/>
          </a:p>
          <a:p>
            <a:pPr lvl="1"/>
            <a:r>
              <a:rPr lang="en-GB" dirty="0" smtClean="0"/>
              <a:t>Reality </a:t>
            </a:r>
            <a:r>
              <a:rPr lang="en-GB" dirty="0" smtClean="0"/>
              <a:t>as we understand it is not false – the world is plural, internally qualified/ differentiated; this is the expression of god’s creative power (</a:t>
            </a:r>
            <a:r>
              <a:rPr lang="en-GB" i="1" dirty="0" err="1" smtClean="0"/>
              <a:t>maya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We are not </a:t>
            </a:r>
            <a:r>
              <a:rPr lang="en-GB" dirty="0" smtClean="0"/>
              <a:t>god (Vishnu), </a:t>
            </a:r>
            <a:r>
              <a:rPr lang="en-GB" dirty="0" smtClean="0"/>
              <a:t>we are an aspect of god, just as the sun’s rays are not the sun but an aspect of the sun </a:t>
            </a:r>
            <a:r>
              <a:rPr lang="en-GB" dirty="0" smtClean="0"/>
              <a:t>(</a:t>
            </a:r>
            <a:r>
              <a:rPr lang="en-GB" dirty="0" smtClean="0"/>
              <a:t>but each ray of the sun is like every other) </a:t>
            </a:r>
          </a:p>
          <a:p>
            <a:pPr lvl="1"/>
            <a:r>
              <a:rPr lang="en-GB" dirty="0" smtClean="0"/>
              <a:t>Enlightenment and liberation requires not just knowledge of god but also the grace of god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Madhva</a:t>
            </a:r>
            <a:r>
              <a:rPr lang="en-GB" dirty="0" smtClean="0"/>
              <a:t> and dualism (</a:t>
            </a:r>
            <a:r>
              <a:rPr lang="en-GB" i="1" dirty="0" smtClean="0"/>
              <a:t>DVAITA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Key texts</a:t>
            </a:r>
            <a:r>
              <a:rPr lang="en-GB" dirty="0"/>
              <a:t>: commentaries on the </a:t>
            </a:r>
            <a:r>
              <a:rPr lang="en-GB" i="1" dirty="0"/>
              <a:t>Brahma Sutras </a:t>
            </a:r>
            <a:r>
              <a:rPr lang="en-GB" dirty="0"/>
              <a:t>and the </a:t>
            </a:r>
            <a:r>
              <a:rPr lang="en-GB" i="1" dirty="0"/>
              <a:t>Bhagavad Gita</a:t>
            </a:r>
          </a:p>
          <a:p>
            <a:pPr lvl="1"/>
            <a:r>
              <a:rPr lang="en-GB" dirty="0" smtClean="0"/>
              <a:t>There </a:t>
            </a:r>
            <a:r>
              <a:rPr lang="en-GB" dirty="0" smtClean="0"/>
              <a:t>is complete distinction between god </a:t>
            </a:r>
            <a:r>
              <a:rPr lang="en-GB" dirty="0" smtClean="0"/>
              <a:t>(Vishnu) and </a:t>
            </a:r>
            <a:r>
              <a:rPr lang="en-GB" dirty="0" smtClean="0"/>
              <a:t>self</a:t>
            </a:r>
          </a:p>
          <a:p>
            <a:pPr lvl="1"/>
            <a:r>
              <a:rPr lang="en-GB" dirty="0" smtClean="0"/>
              <a:t>Everyday reality is not illusory </a:t>
            </a:r>
          </a:p>
          <a:p>
            <a:pPr lvl="1"/>
            <a:r>
              <a:rPr lang="en-GB" dirty="0" smtClean="0"/>
              <a:t>Our different selves are not identical – we are each distinct</a:t>
            </a:r>
          </a:p>
          <a:p>
            <a:pPr lvl="1"/>
            <a:r>
              <a:rPr lang="en-GB" dirty="0" smtClean="0"/>
              <a:t>Not all of us are yet worthy of </a:t>
            </a:r>
            <a:r>
              <a:rPr lang="en-GB" i="1" dirty="0" smtClean="0"/>
              <a:t>moksha</a:t>
            </a:r>
            <a:r>
              <a:rPr lang="en-GB" dirty="0" smtClean="0"/>
              <a:t> (liberation)</a:t>
            </a:r>
          </a:p>
          <a:p>
            <a:pPr lvl="1"/>
            <a:r>
              <a:rPr lang="en-GB" dirty="0" smtClean="0"/>
              <a:t>The only way to strive for liberation from this world is to engage in devotion to, and worship of, god. </a:t>
            </a:r>
          </a:p>
          <a:p>
            <a:pPr lvl="1"/>
            <a:r>
              <a:rPr lang="en-GB" dirty="0" smtClean="0"/>
              <a:t>Ultimately liberation is the result of divine grace alone.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Bhakti or devotion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76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Bhakti</a:t>
            </a:r>
            <a:r>
              <a:rPr lang="en-US" dirty="0" smtClean="0"/>
              <a:t> (devotion)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three commentators (even </a:t>
            </a:r>
            <a:r>
              <a:rPr lang="en-US" dirty="0" err="1" smtClean="0"/>
              <a:t>Shankara</a:t>
            </a:r>
            <a:r>
              <a:rPr lang="en-US" dirty="0" smtClean="0"/>
              <a:t> despite his non-dualistic philosophy) </a:t>
            </a:r>
            <a:r>
              <a:rPr lang="en-US" dirty="0" err="1" smtClean="0"/>
              <a:t>valorised</a:t>
            </a:r>
            <a:r>
              <a:rPr lang="en-US" dirty="0" smtClean="0"/>
              <a:t> the importance of </a:t>
            </a:r>
            <a:r>
              <a:rPr lang="en-US" i="1" dirty="0" smtClean="0"/>
              <a:t>bhakti</a:t>
            </a:r>
            <a:r>
              <a:rPr lang="en-US" dirty="0" smtClean="0"/>
              <a:t> or devotion to god.</a:t>
            </a:r>
          </a:p>
          <a:p>
            <a:endParaRPr lang="en-US" dirty="0"/>
          </a:p>
          <a:p>
            <a:r>
              <a:rPr lang="en-US" i="1" dirty="0" smtClean="0"/>
              <a:t>Bhakti</a:t>
            </a:r>
            <a:r>
              <a:rPr lang="en-US" dirty="0" smtClean="0"/>
              <a:t> in the </a:t>
            </a:r>
            <a:r>
              <a:rPr lang="en-US" i="1" dirty="0" smtClean="0"/>
              <a:t>Bhagavad Gita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 the Gita, Krishna(who describes himself as an incarnation of Vishnu) asserts the following:</a:t>
            </a:r>
          </a:p>
          <a:p>
            <a:pPr lvl="1"/>
            <a:r>
              <a:rPr lang="en-GB" dirty="0"/>
              <a:t>9.26 He who offers to me with devotion only a leaf, or a flower, or a fruit, or even a little water, this I accept from that yearning soul, because with a pure heart it was offered with love.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5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themes in today’s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Studying Hinduism </a:t>
            </a:r>
          </a:p>
          <a:p>
            <a:r>
              <a:rPr lang="en-US" dirty="0" smtClean="0"/>
              <a:t>Hindu conceptions of the divine</a:t>
            </a:r>
          </a:p>
          <a:p>
            <a:r>
              <a:rPr lang="en-US" dirty="0" smtClean="0"/>
              <a:t>The human-divine relationship</a:t>
            </a:r>
          </a:p>
          <a:p>
            <a:r>
              <a:rPr lang="en-US" i="1" dirty="0" smtClean="0"/>
              <a:t>Bhakti</a:t>
            </a:r>
            <a:r>
              <a:rPr lang="en-US" dirty="0" smtClean="0"/>
              <a:t> or devotion</a:t>
            </a:r>
          </a:p>
          <a:p>
            <a:r>
              <a:rPr lang="en-US" dirty="0" smtClean="0"/>
              <a:t>Image worship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39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to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Bhakti</a:t>
            </a:r>
            <a:r>
              <a:rPr lang="en-US" dirty="0" smtClean="0"/>
              <a:t> is often seen as one among a range of potential paths towards enlightenment</a:t>
            </a:r>
          </a:p>
          <a:p>
            <a:endParaRPr lang="en-US" dirty="0"/>
          </a:p>
          <a:p>
            <a:r>
              <a:rPr lang="en-US" dirty="0" smtClean="0"/>
              <a:t>Three key paths:</a:t>
            </a:r>
          </a:p>
          <a:p>
            <a:pPr lvl="1">
              <a:defRPr/>
            </a:pPr>
            <a:r>
              <a:rPr lang="en-US" i="1" dirty="0" err="1"/>
              <a:t>Jnana</a:t>
            </a:r>
            <a:r>
              <a:rPr lang="en-US" i="1" dirty="0"/>
              <a:t> yoga – </a:t>
            </a:r>
            <a:r>
              <a:rPr lang="en-US" dirty="0"/>
              <a:t>the path of knowledge</a:t>
            </a:r>
          </a:p>
          <a:p>
            <a:pPr lvl="1">
              <a:defRPr/>
            </a:pPr>
            <a:r>
              <a:rPr lang="en-US" i="1" dirty="0"/>
              <a:t>Karma yoga </a:t>
            </a:r>
            <a:r>
              <a:rPr lang="en-US" dirty="0"/>
              <a:t>– the path of action</a:t>
            </a:r>
          </a:p>
          <a:p>
            <a:pPr lvl="1">
              <a:defRPr/>
            </a:pPr>
            <a:r>
              <a:rPr lang="en-US" i="1" dirty="0"/>
              <a:t>Bhakti yoga – </a:t>
            </a:r>
            <a:r>
              <a:rPr lang="en-US" dirty="0"/>
              <a:t>the path of </a:t>
            </a:r>
            <a:r>
              <a:rPr lang="en-US" dirty="0" smtClean="0"/>
              <a:t>devotion</a:t>
            </a:r>
          </a:p>
          <a:p>
            <a:pPr lvl="2">
              <a:defRPr/>
            </a:pPr>
            <a:r>
              <a:rPr lang="en-US" i="1" dirty="0" smtClean="0"/>
              <a:t>Bhakti</a:t>
            </a:r>
            <a:r>
              <a:rPr lang="en-US" dirty="0" smtClean="0"/>
              <a:t> is often represented as the easiest path; in contemporary Hindu contexts, one can readily </a:t>
            </a:r>
            <a:r>
              <a:rPr lang="en-US" dirty="0" err="1" smtClean="0"/>
              <a:t>recognise</a:t>
            </a:r>
            <a:r>
              <a:rPr lang="en-US" dirty="0" smtClean="0"/>
              <a:t> a range of different vivid and vibrant expressions of </a:t>
            </a:r>
            <a:r>
              <a:rPr lang="en-US" i="1" dirty="0" smtClean="0"/>
              <a:t>bhakti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89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Meanings of </a:t>
            </a:r>
            <a:r>
              <a:rPr lang="en-US" i="1" dirty="0" smtClean="0"/>
              <a:t>bhakti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Intense expressive love for, and devotion to, a personified deity</a:t>
            </a:r>
          </a:p>
          <a:p>
            <a:r>
              <a:rPr lang="en-US" dirty="0" err="1" smtClean="0"/>
              <a:t>Emphasising</a:t>
            </a:r>
            <a:r>
              <a:rPr lang="en-US" dirty="0" smtClean="0"/>
              <a:t> the emotions, beauty (aesthetics), stimulation of the senses</a:t>
            </a:r>
          </a:p>
          <a:p>
            <a:r>
              <a:rPr lang="en-US" dirty="0" smtClean="0"/>
              <a:t>Expressed through art forms, rituals of worship, festivals</a:t>
            </a:r>
          </a:p>
          <a:p>
            <a:r>
              <a:rPr lang="en-US" dirty="0" smtClean="0"/>
              <a:t>An expression of mutuality, mingling, sharing between the worshipper and the worshipped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15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1" smtClean="0">
                <a:cs typeface="+mj-cs"/>
              </a:rPr>
              <a:t>Bhakti </a:t>
            </a:r>
            <a:r>
              <a:rPr lang="en-GB" smtClean="0">
                <a:cs typeface="+mj-cs"/>
              </a:rPr>
              <a:t>Traditions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000" smtClean="0">
                <a:cs typeface="+mn-cs"/>
              </a:rPr>
              <a:t>The great gods: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000" smtClean="0">
              <a:cs typeface="+mn-cs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1600" smtClean="0"/>
              <a:t>Brahma (creator)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1600" smtClean="0"/>
              <a:t>Vishnu (preserver)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1600" smtClean="0"/>
              <a:t>Shiva  (destroyer)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1600" smtClean="0"/>
              <a:t>Shakti (female divine energy)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00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i="1" smtClean="0">
                <a:cs typeface="+mn-cs"/>
              </a:rPr>
              <a:t>Bhakti</a:t>
            </a:r>
            <a:r>
              <a:rPr lang="en-GB" sz="2000" smtClean="0">
                <a:cs typeface="+mn-cs"/>
              </a:rPr>
              <a:t> traditions in Hinduism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1600" smtClean="0"/>
              <a:t>Vaishnava traditions/ Vaishnavism (the worship of Vishnu)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1600" smtClean="0"/>
              <a:t>Shaiva traditions/ Shaivism (the worship of Shiva)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1600" smtClean="0"/>
              <a:t>Shakta traditions/ Shaktism (the worship of Shakti)</a:t>
            </a:r>
          </a:p>
          <a:p>
            <a:pPr lvl="2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GB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smtClean="0">
                <a:cs typeface="+mn-cs"/>
              </a:rPr>
              <a:t>The formation of </a:t>
            </a:r>
            <a:r>
              <a:rPr lang="en-GB" sz="2000" i="1" smtClean="0">
                <a:cs typeface="+mn-cs"/>
              </a:rPr>
              <a:t>sampradayas</a:t>
            </a:r>
            <a:r>
              <a:rPr lang="en-GB" sz="2000" smtClean="0">
                <a:cs typeface="+mn-cs"/>
              </a:rPr>
              <a:t> (devotional orders) – each a </a:t>
            </a:r>
            <a:r>
              <a:rPr lang="ja-JP" altLang="en-GB" sz="2000" smtClean="0">
                <a:latin typeface="Arial"/>
                <a:cs typeface="+mn-cs"/>
              </a:rPr>
              <a:t>‘</a:t>
            </a:r>
            <a:r>
              <a:rPr lang="en-GB" sz="2000" smtClean="0">
                <a:cs typeface="+mn-cs"/>
              </a:rPr>
              <a:t>religion</a:t>
            </a:r>
            <a:r>
              <a:rPr lang="ja-JP" altLang="en-GB" sz="2000" smtClean="0">
                <a:latin typeface="Arial"/>
                <a:cs typeface="+mn-cs"/>
              </a:rPr>
              <a:t>’</a:t>
            </a:r>
            <a:r>
              <a:rPr lang="en-GB" sz="2000" smtClean="0">
                <a:cs typeface="+mn-cs"/>
              </a:rPr>
              <a:t> in its own right?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0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04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Image worship: </a:t>
            </a:r>
            <a:r>
              <a:rPr lang="en-US" i="1" dirty="0" err="1" smtClean="0"/>
              <a:t>murti</a:t>
            </a:r>
            <a:r>
              <a:rPr lang="en-US" i="1" dirty="0" smtClean="0"/>
              <a:t> puja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01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Image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images:</a:t>
            </a:r>
          </a:p>
          <a:p>
            <a:pPr lvl="1">
              <a:defRPr/>
            </a:pPr>
            <a:r>
              <a:rPr lang="en-GB" dirty="0"/>
              <a:t>Tangible expressions of the intangible</a:t>
            </a:r>
          </a:p>
          <a:p>
            <a:pPr lvl="2">
              <a:defRPr/>
            </a:pPr>
            <a:r>
              <a:rPr lang="en-GB" dirty="0"/>
              <a:t>(though incomplete, inadequate and impermanent)</a:t>
            </a:r>
          </a:p>
          <a:p>
            <a:pPr lvl="2">
              <a:defRPr/>
            </a:pPr>
            <a:endParaRPr lang="en-GB" dirty="0"/>
          </a:p>
          <a:p>
            <a:pPr lvl="1">
              <a:defRPr/>
            </a:pPr>
            <a:r>
              <a:rPr lang="en-GB" dirty="0"/>
              <a:t>Means to an end -- </a:t>
            </a:r>
            <a:r>
              <a:rPr lang="en-GB" i="1" dirty="0" err="1"/>
              <a:t>vigraha</a:t>
            </a:r>
            <a:endParaRPr lang="en-GB" i="1" dirty="0"/>
          </a:p>
          <a:p>
            <a:pPr lvl="2">
              <a:defRPr/>
            </a:pPr>
            <a:endParaRPr lang="en-GB" dirty="0"/>
          </a:p>
          <a:p>
            <a:pPr lvl="1">
              <a:defRPr/>
            </a:pPr>
            <a:r>
              <a:rPr lang="en-GB" dirty="0"/>
              <a:t>Real embodiment of the deity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79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i="1" smtClean="0"/>
              <a:t>Puja</a:t>
            </a:r>
            <a:r>
              <a:rPr lang="en-GB" sz="4000" smtClean="0"/>
              <a:t> – the central devotional ritual</a:t>
            </a:r>
            <a:endParaRPr lang="en-US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Objects of ritual worship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Places of ritual worship –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dirty="0" smtClean="0"/>
              <a:t>temples (one presiding deity plus lesser deities)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dirty="0" smtClean="0"/>
              <a:t>household shrines (eclectic)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The creation of images -- beauty in idealised form; visual theologies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The consecration of images – installing the life force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/>
          </a:p>
          <a:p>
            <a:pPr lvl="2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GB" dirty="0" smtClean="0"/>
          </a:p>
          <a:p>
            <a:pPr lvl="2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732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Objects of worship – the sacred image</a:t>
            </a:r>
            <a:endParaRPr lang="en-GB" dirty="0" smtClean="0"/>
          </a:p>
        </p:txBody>
      </p:sp>
      <p:pic>
        <p:nvPicPr>
          <p:cNvPr id="24584" name="Picture 8" descr="ganesh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16113"/>
            <a:ext cx="2276475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585" name="Picture 9" descr="nataraj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1484313"/>
            <a:ext cx="2325688" cy="28082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586" name="Picture 10" descr="kalistatu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2060575"/>
            <a:ext cx="2328863" cy="3529013"/>
          </a:xfrm>
        </p:spPr>
      </p:pic>
      <p:pic>
        <p:nvPicPr>
          <p:cNvPr id="19461" name="Picture 11" descr="la820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37063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49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Places of </a:t>
            </a:r>
            <a:r>
              <a:rPr lang="en-GB" dirty="0" smtClean="0"/>
              <a:t>worship: temples, household shrines</a:t>
            </a:r>
            <a:endParaRPr lang="en-US" dirty="0" smtClean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sz="half" idx="3"/>
          </p:nvPr>
        </p:nvSpPr>
        <p:spPr>
          <a:xfrm>
            <a:off x="4643438" y="1628775"/>
            <a:ext cx="4038600" cy="4495800"/>
          </a:xfrm>
        </p:spPr>
        <p:txBody>
          <a:bodyPr/>
          <a:lstStyle/>
          <a:p>
            <a:pPr eaLnBrk="1" hangingPunct="1">
              <a:defRPr/>
            </a:pPr>
            <a:endParaRPr lang="en-GB" sz="2800" smtClean="0"/>
          </a:p>
        </p:txBody>
      </p:sp>
      <p:pic>
        <p:nvPicPr>
          <p:cNvPr id="12296" name="Picture 8" descr="mayasmarthomeshrin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916113"/>
            <a:ext cx="2951163" cy="4105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mayamandi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349500"/>
            <a:ext cx="4105275" cy="2762250"/>
          </a:xfrm>
        </p:spPr>
      </p:pic>
    </p:spTree>
    <p:extLst>
      <p:ext uri="{BB962C8B-B14F-4D97-AF65-F5344CB8AC3E}">
        <p14:creationId xmlns:p14="http://schemas.microsoft.com/office/powerpoint/2010/main" val="3202254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The temple context</a:t>
            </a:r>
            <a:endParaRPr lang="en-GB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sz="2800" dirty="0" smtClean="0"/>
              <a:t>Temples: </a:t>
            </a:r>
            <a:r>
              <a:rPr lang="en-GB" sz="2800" dirty="0" smtClean="0"/>
              <a:t>abodes of the gods </a:t>
            </a:r>
          </a:p>
          <a:p>
            <a:pPr lvl="1" eaLnBrk="1" hangingPunct="1">
              <a:defRPr/>
            </a:pPr>
            <a:r>
              <a:rPr lang="en-GB" sz="2400" dirty="0" smtClean="0"/>
              <a:t>Daily temple routines</a:t>
            </a:r>
          </a:p>
          <a:p>
            <a:pPr lvl="1" eaLnBrk="1" hangingPunct="1">
              <a:defRPr/>
            </a:pPr>
            <a:r>
              <a:rPr lang="en-GB" sz="2400" dirty="0" smtClean="0"/>
              <a:t>Special festivals</a:t>
            </a:r>
          </a:p>
          <a:p>
            <a:pPr eaLnBrk="1" hangingPunct="1">
              <a:defRPr/>
            </a:pPr>
            <a:r>
              <a:rPr lang="en-GB" sz="2800" dirty="0"/>
              <a:t>Temple authorities – Brahmins</a:t>
            </a:r>
          </a:p>
          <a:p>
            <a:pPr eaLnBrk="1" hangingPunct="1">
              <a:defRPr/>
            </a:pPr>
            <a:r>
              <a:rPr lang="en-GB" sz="2800" dirty="0" smtClean="0"/>
              <a:t>The stages in ritual worship in temples</a:t>
            </a:r>
          </a:p>
          <a:p>
            <a:pPr lvl="2" eaLnBrk="1" hangingPunct="1">
              <a:defRPr/>
            </a:pPr>
            <a:r>
              <a:rPr lang="en-GB" sz="2000" dirty="0" smtClean="0"/>
              <a:t>the preparatory ritual – purification, resolution, invocation</a:t>
            </a:r>
          </a:p>
          <a:p>
            <a:pPr lvl="2" eaLnBrk="1" hangingPunct="1">
              <a:defRPr/>
            </a:pPr>
            <a:r>
              <a:rPr lang="en-GB" sz="2000" dirty="0" smtClean="0"/>
              <a:t>the bathing ritual</a:t>
            </a:r>
          </a:p>
          <a:p>
            <a:pPr lvl="2" eaLnBrk="1" hangingPunct="1">
              <a:defRPr/>
            </a:pPr>
            <a:r>
              <a:rPr lang="en-GB" sz="2000" dirty="0" smtClean="0"/>
              <a:t>the decorating ritual</a:t>
            </a:r>
          </a:p>
          <a:p>
            <a:pPr lvl="2" eaLnBrk="1" hangingPunct="1">
              <a:defRPr/>
            </a:pPr>
            <a:r>
              <a:rPr lang="en-GB" sz="2000" dirty="0" smtClean="0"/>
              <a:t>the food offering ritual</a:t>
            </a:r>
          </a:p>
          <a:p>
            <a:pPr lvl="2" eaLnBrk="1" hangingPunct="1">
              <a:defRPr/>
            </a:pPr>
            <a:r>
              <a:rPr lang="en-GB" sz="2000" dirty="0" smtClean="0"/>
              <a:t>the display of lamps</a:t>
            </a:r>
          </a:p>
          <a:p>
            <a:pPr lvl="2" eaLnBrk="1" hangingPunct="1">
              <a:defRPr/>
            </a:pPr>
            <a:r>
              <a:rPr lang="en-GB" sz="2000" dirty="0" smtClean="0"/>
              <a:t>the distribution of consecrated food (</a:t>
            </a:r>
            <a:r>
              <a:rPr lang="en-GB" sz="2000" i="1" dirty="0" err="1" smtClean="0"/>
              <a:t>prasad</a:t>
            </a:r>
            <a:r>
              <a:rPr lang="en-GB" sz="2000" dirty="0" smtClean="0"/>
              <a:t>)</a:t>
            </a:r>
          </a:p>
          <a:p>
            <a:pPr lvl="2" eaLnBrk="1" hangingPunct="1">
              <a:defRPr/>
            </a:pPr>
            <a:r>
              <a:rPr lang="en-GB" sz="2000" dirty="0" smtClean="0"/>
              <a:t>Taking leave of the divine presence</a:t>
            </a:r>
          </a:p>
          <a:p>
            <a:pPr lvl="2" eaLnBrk="1" hangingPunct="1">
              <a:buFont typeface="Wingdings" charset="0"/>
              <a:buNone/>
              <a:defRPr/>
            </a:pPr>
            <a:endParaRPr lang="en-GB" sz="2000" dirty="0" smtClean="0"/>
          </a:p>
          <a:p>
            <a:pPr eaLnBrk="1" hangingPunct="1">
              <a:defRPr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370378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Participating in temple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Traditionally not a congregational event</a:t>
            </a:r>
          </a:p>
          <a:p>
            <a:pPr>
              <a:defRPr/>
            </a:pPr>
            <a:r>
              <a:rPr lang="en-US" sz="2800" dirty="0" smtClean="0"/>
              <a:t>The devotee undergoes purification rituals before entering the temple</a:t>
            </a:r>
          </a:p>
          <a:p>
            <a:pPr>
              <a:defRPr/>
            </a:pPr>
            <a:r>
              <a:rPr lang="en-US" sz="2800" dirty="0" smtClean="0"/>
              <a:t>Movement – traditionally clockwise – entry into sacred time and space often likened with a return to the womb</a:t>
            </a:r>
          </a:p>
          <a:p>
            <a:pPr>
              <a:defRPr/>
            </a:pPr>
            <a:r>
              <a:rPr lang="en-US" sz="2800" dirty="0" smtClean="0"/>
              <a:t>‘Taking’ </a:t>
            </a:r>
            <a:r>
              <a:rPr lang="en-US" sz="2800" i="1" dirty="0" err="1" smtClean="0"/>
              <a:t>darshan</a:t>
            </a:r>
            <a:r>
              <a:rPr lang="en-US" sz="2800" dirty="0" smtClean="0"/>
              <a:t> – seeing the divine image</a:t>
            </a:r>
          </a:p>
          <a:p>
            <a:pPr>
              <a:defRPr/>
            </a:pPr>
            <a:r>
              <a:rPr lang="en-US" sz="2800" dirty="0" smtClean="0"/>
              <a:t>Partaking of the flame, the </a:t>
            </a:r>
            <a:r>
              <a:rPr lang="en-US" sz="2800" i="1" dirty="0" err="1" smtClean="0"/>
              <a:t>prasad</a:t>
            </a:r>
            <a:r>
              <a:rPr lang="en-US" sz="2800" dirty="0" smtClean="0"/>
              <a:t> (consecrated food)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209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Studying </a:t>
            </a:r>
            <a:r>
              <a:rPr lang="en-US" dirty="0" err="1" smtClean="0"/>
              <a:t>hinduism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79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Human-divine interaction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A relationship of interdependence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Honouring a royal guest; extending hospitality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Seeking divine protection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GB" sz="20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A relationship of hierarchy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The gods: purest of the pure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Keeping the impure at bay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A relationship of intimacy and mutuality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The symbolism of the camphor flame: taking the deity unto oneself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/>
              <a:t>R</a:t>
            </a:r>
            <a:r>
              <a:rPr lang="en-GB" sz="2000" dirty="0" smtClean="0"/>
              <a:t>echarging </a:t>
            </a:r>
            <a:r>
              <a:rPr lang="en-GB" sz="2000" dirty="0" smtClean="0"/>
              <a:t>and renewal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813482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The impermance of the image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1" dirty="0" err="1" smtClean="0"/>
              <a:t>Avahana</a:t>
            </a:r>
            <a:r>
              <a:rPr lang="en-GB" dirty="0" smtClean="0"/>
              <a:t> (invocation) and </a:t>
            </a:r>
            <a:r>
              <a:rPr lang="en-GB" i="1" dirty="0" err="1" smtClean="0"/>
              <a:t>visarjana</a:t>
            </a:r>
            <a:r>
              <a:rPr lang="en-GB" dirty="0" smtClean="0"/>
              <a:t> (dismissal)</a:t>
            </a:r>
          </a:p>
          <a:p>
            <a:pPr eaLnBrk="1" hangingPunct="1">
              <a:defRPr/>
            </a:pPr>
            <a:r>
              <a:rPr lang="en-GB" dirty="0" smtClean="0"/>
              <a:t>The human-divine encounter: concentrated, fleeting, transient </a:t>
            </a:r>
            <a:endParaRPr lang="en-GB" dirty="0"/>
          </a:p>
          <a:p>
            <a:pPr lvl="2" eaLnBrk="1" hangingPunct="1">
              <a:defRPr/>
            </a:pPr>
            <a:r>
              <a:rPr lang="en-GB" dirty="0" smtClean="0"/>
              <a:t>Symbolising the transience of all creation</a:t>
            </a:r>
          </a:p>
          <a:p>
            <a:pPr eaLnBrk="1" hangingPunct="1">
              <a:defRPr/>
            </a:pPr>
            <a:r>
              <a:rPr lang="en-GB" dirty="0" smtClean="0"/>
              <a:t>Levels of meaning</a:t>
            </a:r>
          </a:p>
          <a:p>
            <a:pPr lvl="2" eaLnBrk="1" hangingPunct="1">
              <a:defRPr/>
            </a:pPr>
            <a:r>
              <a:rPr lang="en-GB" dirty="0" smtClean="0"/>
              <a:t>Meeting of two corporeal forms – the human body and the divine image</a:t>
            </a:r>
          </a:p>
          <a:p>
            <a:pPr lvl="2" eaLnBrk="1" hangingPunct="1">
              <a:defRPr/>
            </a:pPr>
            <a:r>
              <a:rPr lang="en-GB" dirty="0" smtClean="0"/>
              <a:t>Meeting of subtle essences: the eternal intangible self (</a:t>
            </a:r>
            <a:r>
              <a:rPr lang="en-GB" i="1" dirty="0" smtClean="0"/>
              <a:t>atman</a:t>
            </a:r>
            <a:r>
              <a:rPr lang="en-GB" dirty="0" smtClean="0"/>
              <a:t>) with the eternal divine (</a:t>
            </a:r>
            <a:r>
              <a:rPr lang="en-GB" i="1" dirty="0" err="1" smtClean="0"/>
              <a:t>brahman</a:t>
            </a:r>
            <a:r>
              <a:rPr lang="en-GB" i="1" dirty="0"/>
              <a:t> </a:t>
            </a:r>
            <a:r>
              <a:rPr lang="en-GB" i="1" dirty="0" smtClean="0"/>
              <a:t>– </a:t>
            </a:r>
            <a:r>
              <a:rPr lang="en-GB" i="1" dirty="0" err="1" smtClean="0"/>
              <a:t>nirguna</a:t>
            </a:r>
            <a:r>
              <a:rPr lang="en-GB" i="1" dirty="0" smtClean="0"/>
              <a:t>/ </a:t>
            </a:r>
            <a:r>
              <a:rPr lang="en-GB" i="1" dirty="0" err="1" smtClean="0"/>
              <a:t>saguna</a:t>
            </a:r>
            <a:r>
              <a:rPr lang="en-GB" i="1" dirty="0" smtClean="0"/>
              <a:t>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0838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Studying Hinduism: some 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 a ‘religion’ in the conventional sense</a:t>
            </a:r>
          </a:p>
          <a:p>
            <a:r>
              <a:rPr lang="en-US" dirty="0" smtClean="0"/>
              <a:t>Points to bear in mind</a:t>
            </a:r>
          </a:p>
          <a:p>
            <a:pPr lvl="1"/>
            <a:r>
              <a:rPr lang="en-US" dirty="0" smtClean="0"/>
              <a:t>Abrahamic frames of reference do not readily apply to Hindu contexts</a:t>
            </a:r>
          </a:p>
          <a:p>
            <a:pPr lvl="1"/>
            <a:r>
              <a:rPr lang="en-US" dirty="0" smtClean="0"/>
              <a:t>Much of what we teach students about Hinduism comprises </a:t>
            </a:r>
            <a:r>
              <a:rPr lang="en-US" dirty="0" err="1" smtClean="0"/>
              <a:t>generalisations</a:t>
            </a:r>
            <a:r>
              <a:rPr lang="en-US" dirty="0" smtClean="0"/>
              <a:t> which fail to do justice to Hinduism’s diversity</a:t>
            </a:r>
          </a:p>
          <a:p>
            <a:pPr lvl="1"/>
            <a:r>
              <a:rPr lang="en-US" dirty="0" smtClean="0"/>
              <a:t>Hinduism is best understood as a tradition of orthopraxy (emphasis on correct practice) rather than orthodoxy (emphasis on correct belief)</a:t>
            </a:r>
          </a:p>
          <a:p>
            <a:pPr lvl="1"/>
            <a:r>
              <a:rPr lang="en-US" dirty="0" smtClean="0"/>
              <a:t>‘What constitutes ‘correct’ practice, in Hinduism, is highly context-sensitive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8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Hindu conceptions of the divine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5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 conceptions of the divine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Hindus often refer to the concept of ‘Brahman’</a:t>
            </a:r>
          </a:p>
          <a:p>
            <a:r>
              <a:rPr lang="en-US" dirty="0" smtClean="0"/>
              <a:t>What is Brahman?</a:t>
            </a:r>
          </a:p>
          <a:p>
            <a:pPr lvl="1"/>
            <a:r>
              <a:rPr lang="en-GB" dirty="0"/>
              <a:t>An ultimate transcendent </a:t>
            </a:r>
            <a:r>
              <a:rPr lang="en-GB" dirty="0" smtClean="0"/>
              <a:t>reality - ‘God’?</a:t>
            </a:r>
            <a:endParaRPr lang="en-GB" dirty="0"/>
          </a:p>
          <a:p>
            <a:pPr lvl="1"/>
            <a:r>
              <a:rPr lang="en-GB" dirty="0"/>
              <a:t>The ‘Absolute</a:t>
            </a:r>
            <a:r>
              <a:rPr lang="en-GB" dirty="0" smtClean="0"/>
              <a:t>’: unchanging, eternal, omnipresent</a:t>
            </a:r>
            <a:endParaRPr lang="en-GB" dirty="0"/>
          </a:p>
          <a:p>
            <a:pPr lvl="1"/>
            <a:r>
              <a:rPr lang="en-GB" dirty="0"/>
              <a:t>The origin, sustaining power, and end of all </a:t>
            </a:r>
            <a:r>
              <a:rPr lang="en-GB" dirty="0" smtClean="0"/>
              <a:t>things</a:t>
            </a:r>
            <a:endParaRPr lang="en-GB" dirty="0"/>
          </a:p>
          <a:p>
            <a:pPr lvl="1"/>
            <a:r>
              <a:rPr lang="en-GB" dirty="0"/>
              <a:t>The ‘ground of </a:t>
            </a:r>
            <a:r>
              <a:rPr lang="en-GB" dirty="0" smtClean="0"/>
              <a:t>all being’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0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forms of </a:t>
            </a:r>
            <a:r>
              <a:rPr lang="en-US" i="1" dirty="0" err="1" smtClean="0"/>
              <a:t>brahman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Hindus also make a distinction between:</a:t>
            </a:r>
          </a:p>
          <a:p>
            <a:pPr lvl="1"/>
            <a:r>
              <a:rPr lang="en-US" i="1" dirty="0" err="1" smtClean="0"/>
              <a:t>Nirguna</a:t>
            </a:r>
            <a:r>
              <a:rPr lang="en-US" i="1" dirty="0" smtClean="0"/>
              <a:t> </a:t>
            </a:r>
            <a:r>
              <a:rPr lang="en-US" i="1" dirty="0" err="1" smtClean="0"/>
              <a:t>brahman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brahman</a:t>
            </a:r>
            <a:r>
              <a:rPr lang="en-US" dirty="0" smtClean="0"/>
              <a:t> in the abstract sense – without form or quality, beyond all definition)</a:t>
            </a:r>
          </a:p>
          <a:p>
            <a:pPr lvl="1"/>
            <a:r>
              <a:rPr lang="en-US" i="1" dirty="0" err="1" smtClean="0"/>
              <a:t>Saguna</a:t>
            </a:r>
            <a:r>
              <a:rPr lang="en-US" i="1" dirty="0" smtClean="0"/>
              <a:t> </a:t>
            </a:r>
            <a:r>
              <a:rPr lang="en-US" i="1" dirty="0" err="1" smtClean="0"/>
              <a:t>brahman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brahman</a:t>
            </a:r>
            <a:r>
              <a:rPr lang="en-US" dirty="0" smtClean="0"/>
              <a:t> </a:t>
            </a:r>
            <a:r>
              <a:rPr lang="en-US" dirty="0" err="1" smtClean="0"/>
              <a:t>conceptualised</a:t>
            </a:r>
            <a:r>
              <a:rPr lang="en-US" dirty="0" smtClean="0"/>
              <a:t> in more tangible terms – with form and definable qualities)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9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The immanent divine: </a:t>
            </a:r>
            <a:r>
              <a:rPr lang="en-GB" dirty="0" err="1" smtClean="0">
                <a:cs typeface="+mj-cs"/>
              </a:rPr>
              <a:t>saguna</a:t>
            </a:r>
            <a:r>
              <a:rPr lang="en-GB" dirty="0" smtClean="0">
                <a:cs typeface="+mj-cs"/>
              </a:rPr>
              <a:t> </a:t>
            </a:r>
            <a:r>
              <a:rPr lang="en-GB" dirty="0" err="1" smtClean="0">
                <a:cs typeface="+mj-cs"/>
              </a:rPr>
              <a:t>brahman</a:t>
            </a:r>
            <a:endParaRPr lang="en-US" dirty="0" smtClean="0">
              <a:cs typeface="+mj-cs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GB" dirty="0" smtClean="0"/>
              <a:t>Hindus worship the divine in a range of different, immanent forms: </a:t>
            </a:r>
          </a:p>
          <a:p>
            <a:pPr lvl="1">
              <a:lnSpc>
                <a:spcPct val="110000"/>
              </a:lnSpc>
              <a:defRPr/>
            </a:pPr>
            <a:r>
              <a:rPr lang="en-GB" dirty="0" smtClean="0"/>
              <a:t>The different deities: in different Hindu contexts, there are </a:t>
            </a:r>
            <a:r>
              <a:rPr lang="en-GB" dirty="0"/>
              <a:t>m</a:t>
            </a:r>
            <a:r>
              <a:rPr lang="en-GB" dirty="0" smtClean="0">
                <a:cs typeface="+mn-cs"/>
              </a:rPr>
              <a:t>ultiple </a:t>
            </a:r>
            <a:r>
              <a:rPr lang="en-GB" dirty="0" smtClean="0">
                <a:cs typeface="+mn-cs"/>
              </a:rPr>
              <a:t>regional variations of the </a:t>
            </a:r>
            <a:r>
              <a:rPr lang="en-GB" dirty="0" smtClean="0">
                <a:cs typeface="+mn-cs"/>
              </a:rPr>
              <a:t>gods and goddesses</a:t>
            </a:r>
            <a:endParaRPr lang="en-GB" dirty="0" smtClean="0">
              <a:cs typeface="+mn-cs"/>
            </a:endParaRPr>
          </a:p>
          <a:p>
            <a:pPr lvl="1">
              <a:lnSpc>
                <a:spcPct val="110000"/>
              </a:lnSpc>
              <a:defRPr/>
            </a:pPr>
            <a:r>
              <a:rPr lang="en-GB" dirty="0" smtClean="0">
                <a:cs typeface="+mn-cs"/>
              </a:rPr>
              <a:t>Hindus often treat landscapes</a:t>
            </a:r>
            <a:r>
              <a:rPr lang="en-GB" dirty="0" smtClean="0">
                <a:cs typeface="+mn-cs"/>
              </a:rPr>
              <a:t>, natural </a:t>
            </a:r>
            <a:r>
              <a:rPr lang="en-GB" dirty="0" smtClean="0">
                <a:cs typeface="+mn-cs"/>
              </a:rPr>
              <a:t>features, as infused </a:t>
            </a:r>
            <a:r>
              <a:rPr lang="en-GB" dirty="0" smtClean="0">
                <a:cs typeface="+mn-cs"/>
              </a:rPr>
              <a:t>with </a:t>
            </a:r>
            <a:r>
              <a:rPr lang="en-GB" dirty="0" smtClean="0">
                <a:cs typeface="+mn-cs"/>
              </a:rPr>
              <a:t>divinity and worthy of worship</a:t>
            </a:r>
            <a:endParaRPr lang="en-GB" dirty="0" smtClean="0">
              <a:cs typeface="+mn-cs"/>
            </a:endParaRPr>
          </a:p>
          <a:p>
            <a:pPr lvl="1">
              <a:lnSpc>
                <a:spcPct val="110000"/>
              </a:lnSpc>
              <a:defRPr/>
            </a:pPr>
            <a:r>
              <a:rPr lang="en-GB" dirty="0"/>
              <a:t>M</a:t>
            </a:r>
            <a:r>
              <a:rPr lang="en-GB" dirty="0" smtClean="0"/>
              <a:t>en and women (gurus, spiritual leaders, founders of religious movements), believed to have divine qualities, are often worshipped  as sacred beings</a:t>
            </a:r>
            <a:endParaRPr lang="en-GB" dirty="0" smtClean="0">
              <a:cs typeface="+mn-cs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GB" dirty="0" smtClean="0">
              <a:cs typeface="+mn-cs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GB" dirty="0" smtClean="0"/>
              <a:t>Are</a:t>
            </a:r>
            <a:r>
              <a:rPr lang="en-GB" dirty="0" smtClean="0">
                <a:cs typeface="+mn-cs"/>
              </a:rPr>
              <a:t> Hindu traditions:</a:t>
            </a:r>
            <a:endParaRPr lang="en-GB" dirty="0" smtClean="0">
              <a:cs typeface="+mn-cs"/>
            </a:endParaRPr>
          </a:p>
          <a:p>
            <a:pPr lvl="2" eaLnBrk="1" hangingPunct="1">
              <a:lnSpc>
                <a:spcPct val="110000"/>
              </a:lnSpc>
              <a:defRPr/>
            </a:pPr>
            <a:r>
              <a:rPr lang="en-GB" sz="2000" dirty="0" smtClean="0"/>
              <a:t>Pantheistic?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GB" sz="2000" dirty="0" smtClean="0"/>
              <a:t>Polytheistic?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GB" sz="2000" dirty="0" smtClean="0"/>
              <a:t>Monotheistic? (</a:t>
            </a:r>
            <a:r>
              <a:rPr lang="en-GB" sz="2000" dirty="0" err="1" smtClean="0"/>
              <a:t>Lipner</a:t>
            </a:r>
            <a:r>
              <a:rPr lang="en-GB" sz="2000" dirty="0" smtClean="0"/>
              <a:t>: </a:t>
            </a:r>
            <a:r>
              <a:rPr lang="ja-JP" altLang="en-GB" sz="2000" dirty="0" smtClean="0">
                <a:latin typeface="Arial"/>
              </a:rPr>
              <a:t>‘</a:t>
            </a:r>
            <a:r>
              <a:rPr lang="en-GB" sz="2000" dirty="0" smtClean="0"/>
              <a:t>polymorphic monotheism</a:t>
            </a:r>
            <a:r>
              <a:rPr lang="ja-JP" altLang="en-GB" sz="2000" dirty="0" smtClean="0">
                <a:latin typeface="Arial"/>
              </a:rPr>
              <a:t>’</a:t>
            </a:r>
            <a:r>
              <a:rPr lang="en-GB" sz="2000" dirty="0" smtClean="0"/>
              <a:t>)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GB" sz="2000" dirty="0" smtClean="0"/>
              <a:t>Monistic/ non-dualistic?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GB" sz="2000" dirty="0" smtClean="0"/>
              <a:t>(We see instances of all </a:t>
            </a:r>
            <a:r>
              <a:rPr lang="en-GB" sz="2000" dirty="0" smtClean="0"/>
              <a:t>of the </a:t>
            </a:r>
            <a:r>
              <a:rPr lang="en-GB" sz="2000" dirty="0" smtClean="0"/>
              <a:t>above)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2808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Atman and Brahman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Hindu thought does not make a distinction between body and soul</a:t>
            </a:r>
          </a:p>
          <a:p>
            <a:r>
              <a:rPr lang="en-GB" dirty="0" smtClean="0"/>
              <a:t>Instead it makes a distinction between:</a:t>
            </a:r>
          </a:p>
          <a:p>
            <a:pPr lvl="1"/>
            <a:r>
              <a:rPr lang="en-GB" dirty="0" smtClean="0"/>
              <a:t>The gross material body (subject to change)</a:t>
            </a:r>
          </a:p>
          <a:p>
            <a:pPr lvl="1"/>
            <a:r>
              <a:rPr lang="en-GB" dirty="0" smtClean="0"/>
              <a:t>The subtle ‘karmic’ body (subject to change)</a:t>
            </a:r>
          </a:p>
          <a:p>
            <a:pPr lvl="1"/>
            <a:r>
              <a:rPr lang="en-GB" dirty="0" smtClean="0"/>
              <a:t>The atman (unchanging and eternal)</a:t>
            </a:r>
          </a:p>
          <a:p>
            <a:r>
              <a:rPr lang="en-GB" dirty="0" smtClean="0"/>
              <a:t>True knowledge is understood as the knowledge that the self is the </a:t>
            </a:r>
            <a:r>
              <a:rPr lang="en-GB" i="1" dirty="0" smtClean="0"/>
              <a:t>atman</a:t>
            </a:r>
          </a:p>
          <a:p>
            <a:pPr lvl="1"/>
            <a:r>
              <a:rPr lang="en-GB" dirty="0" smtClean="0"/>
              <a:t>The relationship between </a:t>
            </a:r>
            <a:r>
              <a:rPr lang="en-GB" i="1" dirty="0" smtClean="0"/>
              <a:t>atman</a:t>
            </a:r>
            <a:r>
              <a:rPr lang="en-GB" dirty="0" smtClean="0"/>
              <a:t> and </a:t>
            </a:r>
            <a:r>
              <a:rPr lang="en-GB" i="1" dirty="0" err="1" smtClean="0"/>
              <a:t>brahman</a:t>
            </a:r>
            <a:r>
              <a:rPr lang="en-GB" dirty="0" smtClean="0"/>
              <a:t> in conceptualised in different ways in different philosophical traditions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9801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294</TotalTime>
  <Words>1604</Words>
  <Application>Microsoft Macintosh PowerPoint</Application>
  <PresentationFormat>On-screen Show (4:3)</PresentationFormat>
  <Paragraphs>181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Oriel</vt:lpstr>
      <vt:lpstr>Hinduism subject booster</vt:lpstr>
      <vt:lpstr>Main themes in today’s session</vt:lpstr>
      <vt:lpstr>1. Studying hinduism</vt:lpstr>
      <vt:lpstr>1. Studying Hinduism: some caveats</vt:lpstr>
      <vt:lpstr>2. Hindu conceptions of the divine</vt:lpstr>
      <vt:lpstr>Hindu conceptions of the divine </vt:lpstr>
      <vt:lpstr>Two forms of brahman</vt:lpstr>
      <vt:lpstr>The immanent divine: saguna brahman</vt:lpstr>
      <vt:lpstr>Atman and Brahman</vt:lpstr>
      <vt:lpstr>3. The human-divine relationship</vt:lpstr>
      <vt:lpstr>The human-divine relationship</vt:lpstr>
      <vt:lpstr>Three different interpretations of the upanishads and the gita</vt:lpstr>
      <vt:lpstr>The philosopher-theologians:</vt:lpstr>
      <vt:lpstr>Shankara and Advaita (non-dualism)</vt:lpstr>
      <vt:lpstr> Ramanuja and Madhva </vt:lpstr>
      <vt:lpstr>Ramanuja and his qualified dualism - vishistadvaita</vt:lpstr>
      <vt:lpstr>Madhva and dualism (DVAITA)</vt:lpstr>
      <vt:lpstr>4. Bhakti or devotion</vt:lpstr>
      <vt:lpstr>Bhakti (devotion)</vt:lpstr>
      <vt:lpstr>Paths to enlightenment</vt:lpstr>
      <vt:lpstr>Meanings of bhakti</vt:lpstr>
      <vt:lpstr>Bhakti Traditions</vt:lpstr>
      <vt:lpstr>5. Image worship: murti puja</vt:lpstr>
      <vt:lpstr>5. Image worship</vt:lpstr>
      <vt:lpstr>Puja – the central devotional ritual</vt:lpstr>
      <vt:lpstr>Objects of worship – the sacred image</vt:lpstr>
      <vt:lpstr>Places of worship: temples, household shrines</vt:lpstr>
      <vt:lpstr>The temple context</vt:lpstr>
      <vt:lpstr>Participating in temple worship</vt:lpstr>
      <vt:lpstr>Human-divine interaction</vt:lpstr>
      <vt:lpstr>The impermance of the image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sw040</dc:creator>
  <cp:lastModifiedBy>Maya</cp:lastModifiedBy>
  <cp:revision>38</cp:revision>
  <dcterms:created xsi:type="dcterms:W3CDTF">2013-02-02T12:56:04Z</dcterms:created>
  <dcterms:modified xsi:type="dcterms:W3CDTF">2017-01-12T11:39:09Z</dcterms:modified>
</cp:coreProperties>
</file>