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98751-770C-4A97-A13D-BAFF07A80C16}" type="datetimeFigureOut">
              <a:rPr lang="en-GB" smtClean="0"/>
              <a:pPr/>
              <a:t>06/10/2011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84E17-6273-41D3-86BB-83AEDDBACEB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124744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+mj-lt"/>
              </a:rPr>
              <a:t>In RE we learn about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7784" y="2204864"/>
            <a:ext cx="3879588" cy="110799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CONCEPTS</a:t>
            </a:r>
            <a:endParaRPr lang="en-US" sz="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7246" y="764704"/>
            <a:ext cx="48912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COMMUNICATE</a:t>
            </a:r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1844824"/>
            <a:ext cx="8015208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does it mean to you,</a:t>
            </a:r>
          </a:p>
          <a:p>
            <a:r>
              <a:rPr lang="en-US" sz="4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r>
              <a:rPr lang="en-US" sz="4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 your life</a:t>
            </a:r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</a:p>
          <a:p>
            <a:r>
              <a:rPr lang="en-US" sz="4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do you feel about it?</a:t>
            </a:r>
          </a:p>
          <a:p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Can you express how you feel?</a:t>
            </a:r>
            <a:endParaRPr lang="en-US" sz="4800" b="1" cap="none" spc="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2" descr="C:\Users\Kath\AppData\Local\Microsoft\Windows\Temporary Internet Files\Content.IE5\I4JDJJJF\MC9002335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692696"/>
            <a:ext cx="974267" cy="1148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7502" y="764704"/>
            <a:ext cx="20907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APPLY</a:t>
            </a:r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1844824"/>
            <a:ext cx="7843557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difference does it make </a:t>
            </a:r>
          </a:p>
          <a:p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 you?</a:t>
            </a:r>
          </a:p>
          <a:p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difference does it make </a:t>
            </a:r>
          </a:p>
          <a:p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 other people?</a:t>
            </a:r>
          </a:p>
          <a:p>
            <a:r>
              <a:rPr lang="en-US" sz="4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if it didn’t exist?</a:t>
            </a:r>
            <a:endParaRPr lang="en-US" sz="4800" b="1" cap="none" spc="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2" descr="C:\Users\Kath\AppData\Local\Microsoft\Windows\Temporary Internet Files\Content.IE5\I4JDJJJF\MC9002335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620688"/>
            <a:ext cx="974267" cy="1148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1619672" y="1412776"/>
            <a:ext cx="6408712" cy="32403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915816" y="2060848"/>
            <a:ext cx="36724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solidFill>
                  <a:schemeClr val="bg1"/>
                </a:solidFill>
              </a:rPr>
              <a:t>What’s a concept?</a:t>
            </a:r>
            <a:endParaRPr lang="en-GB" sz="6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th\AppData\Local\Microsoft\Windows\Temporary Internet Files\Content.IE5\I4JDJJJF\MC9002335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20688"/>
            <a:ext cx="2702459" cy="318682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076056" y="1340768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It’s an idea.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148064" y="2348880"/>
            <a:ext cx="33843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Quite often you can think about it but you can’t touch it.</a:t>
            </a:r>
          </a:p>
          <a:p>
            <a:r>
              <a:rPr lang="en-GB" sz="3600" dirty="0" smtClean="0"/>
              <a:t>Or pick it up.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1772816"/>
            <a:ext cx="55446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en-US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1619672" y="1412776"/>
            <a:ext cx="3744416" cy="32403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267744" y="2276872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chemeClr val="bg1"/>
                </a:solidFill>
              </a:rPr>
              <a:t>Like….</a:t>
            </a:r>
            <a:endParaRPr lang="en-GB" sz="60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9712" y="260648"/>
            <a:ext cx="12961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err="1" smtClean="0">
                <a:solidFill>
                  <a:srgbClr val="FF00FF"/>
                </a:solidFill>
                <a:latin typeface="AR JULIAN" pitchFamily="2" charset="0"/>
              </a:rPr>
              <a:t>ve</a:t>
            </a:r>
            <a:endParaRPr lang="en-GB" sz="8000" dirty="0">
              <a:solidFill>
                <a:srgbClr val="FF00FF"/>
              </a:solidFill>
              <a:latin typeface="AR JULI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48064" y="4941168"/>
            <a:ext cx="31683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solidFill>
                  <a:srgbClr val="7030A0"/>
                </a:solidFill>
                <a:latin typeface="AR JULIAN" pitchFamily="2" charset="0"/>
              </a:rPr>
              <a:t>Peace</a:t>
            </a:r>
            <a:endParaRPr lang="en-GB" sz="8000" dirty="0">
              <a:solidFill>
                <a:srgbClr val="7030A0"/>
              </a:solidFill>
              <a:latin typeface="AR JULI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4008" y="260648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i="1" dirty="0" smtClean="0">
                <a:solidFill>
                  <a:srgbClr val="92D050"/>
                </a:solidFill>
                <a:latin typeface="AR JULIAN" pitchFamily="2" charset="0"/>
              </a:rPr>
              <a:t>c</a:t>
            </a:r>
            <a:r>
              <a:rPr lang="en-GB" sz="8000" i="1" dirty="0" smtClean="0">
                <a:solidFill>
                  <a:srgbClr val="FF0000"/>
                </a:solidFill>
                <a:latin typeface="AR JULIAN" pitchFamily="2" charset="0"/>
              </a:rPr>
              <a:t>h</a:t>
            </a:r>
            <a:r>
              <a:rPr lang="en-GB" sz="8000" i="1" dirty="0" smtClean="0">
                <a:latin typeface="AR JULIAN" pitchFamily="2" charset="0"/>
              </a:rPr>
              <a:t>a</a:t>
            </a:r>
            <a:r>
              <a:rPr lang="en-GB" sz="8000" i="1" dirty="0" smtClean="0">
                <a:solidFill>
                  <a:schemeClr val="accent6">
                    <a:lumMod val="50000"/>
                  </a:schemeClr>
                </a:solidFill>
                <a:latin typeface="AR JULIAN" pitchFamily="2" charset="0"/>
              </a:rPr>
              <a:t>n</a:t>
            </a:r>
            <a:r>
              <a:rPr lang="en-GB" sz="8000" i="1" dirty="0" smtClean="0">
                <a:solidFill>
                  <a:schemeClr val="tx2">
                    <a:lumMod val="75000"/>
                  </a:schemeClr>
                </a:solidFill>
                <a:latin typeface="AR JULIAN" pitchFamily="2" charset="0"/>
              </a:rPr>
              <a:t>g</a:t>
            </a:r>
            <a:r>
              <a:rPr lang="en-GB" sz="8000" i="1" dirty="0" smtClean="0">
                <a:solidFill>
                  <a:srgbClr val="92D050"/>
                </a:solidFill>
                <a:latin typeface="AR JULIAN" pitchFamily="2" charset="0"/>
              </a:rPr>
              <a:t>e</a:t>
            </a:r>
            <a:endParaRPr lang="en-GB" sz="8000" i="1" dirty="0">
              <a:solidFill>
                <a:srgbClr val="92D050"/>
              </a:solidFill>
              <a:latin typeface="AR JULI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871697">
            <a:off x="185458" y="5107282"/>
            <a:ext cx="45410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 smtClean="0">
                <a:solidFill>
                  <a:schemeClr val="accent6"/>
                </a:solidFill>
                <a:latin typeface="AR JULIAN" pitchFamily="2" charset="0"/>
              </a:rPr>
              <a:t>CREATION</a:t>
            </a:r>
            <a:endParaRPr lang="en-GB" sz="7200" dirty="0">
              <a:solidFill>
                <a:schemeClr val="accent6"/>
              </a:solidFill>
              <a:latin typeface="AR JULI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16416" y="908720"/>
            <a:ext cx="64807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chemeClr val="bg1">
                    <a:lumMod val="50000"/>
                  </a:schemeClr>
                </a:solidFill>
                <a:latin typeface="AR JULIAN" pitchFamily="2" charset="0"/>
              </a:rPr>
              <a:t>M</a:t>
            </a:r>
          </a:p>
          <a:p>
            <a:r>
              <a:rPr lang="en-GB" sz="4400" dirty="0" smtClean="0">
                <a:solidFill>
                  <a:schemeClr val="bg1">
                    <a:lumMod val="50000"/>
                  </a:schemeClr>
                </a:solidFill>
                <a:latin typeface="AR JULIAN" pitchFamily="2" charset="0"/>
              </a:rPr>
              <a:t>E</a:t>
            </a:r>
          </a:p>
          <a:p>
            <a:r>
              <a:rPr lang="en-GB" sz="4400" dirty="0" smtClean="0">
                <a:solidFill>
                  <a:schemeClr val="bg1">
                    <a:lumMod val="50000"/>
                  </a:schemeClr>
                </a:solidFill>
                <a:latin typeface="AR JULIAN" pitchFamily="2" charset="0"/>
              </a:rPr>
              <a:t>S</a:t>
            </a:r>
          </a:p>
          <a:p>
            <a:r>
              <a:rPr lang="en-GB" sz="4400" dirty="0" smtClean="0">
                <a:solidFill>
                  <a:schemeClr val="bg1">
                    <a:lumMod val="50000"/>
                  </a:schemeClr>
                </a:solidFill>
                <a:latin typeface="AR JULIAN" pitchFamily="2" charset="0"/>
              </a:rPr>
              <a:t>S</a:t>
            </a:r>
          </a:p>
          <a:p>
            <a:r>
              <a:rPr lang="en-GB" sz="4400" dirty="0" smtClean="0">
                <a:solidFill>
                  <a:schemeClr val="bg1">
                    <a:lumMod val="50000"/>
                  </a:schemeClr>
                </a:solidFill>
                <a:latin typeface="AR JULIAN" pitchFamily="2" charset="0"/>
              </a:rPr>
              <a:t>A</a:t>
            </a:r>
          </a:p>
          <a:p>
            <a:r>
              <a:rPr lang="en-GB" sz="4400" dirty="0" smtClean="0">
                <a:solidFill>
                  <a:schemeClr val="bg1">
                    <a:lumMod val="50000"/>
                  </a:schemeClr>
                </a:solidFill>
                <a:latin typeface="AR JULIAN" pitchFamily="2" charset="0"/>
              </a:rPr>
              <a:t>G</a:t>
            </a:r>
          </a:p>
          <a:p>
            <a:r>
              <a:rPr lang="en-GB" sz="4400" dirty="0" smtClean="0">
                <a:solidFill>
                  <a:schemeClr val="bg1">
                    <a:lumMod val="50000"/>
                  </a:schemeClr>
                </a:solidFill>
                <a:latin typeface="AR JULIAN" pitchFamily="2" charset="0"/>
              </a:rPr>
              <a:t>E</a:t>
            </a:r>
          </a:p>
          <a:p>
            <a:r>
              <a:rPr lang="en-GB" sz="4400" dirty="0" smtClean="0">
                <a:solidFill>
                  <a:schemeClr val="bg1">
                    <a:lumMod val="50000"/>
                  </a:schemeClr>
                </a:solidFill>
                <a:latin typeface="AR JULIAN" pitchFamily="2" charset="0"/>
              </a:rPr>
              <a:t>S</a:t>
            </a:r>
            <a:endParaRPr lang="en-GB" sz="4400" dirty="0">
              <a:solidFill>
                <a:schemeClr val="bg1">
                  <a:lumMod val="50000"/>
                </a:schemeClr>
              </a:solidFill>
              <a:latin typeface="AR JULIAN" pitchFamily="2" charset="0"/>
            </a:endParaRPr>
          </a:p>
        </p:txBody>
      </p:sp>
      <p:pic>
        <p:nvPicPr>
          <p:cNvPr id="2050" name="Picture 2" descr="C:\Users\Kath\AppData\Local\Microsoft\Windows\Temporary Internet Files\Content.IE5\ROTSHPVD\MC9000272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620688"/>
            <a:ext cx="941734" cy="883995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835968" y="341040"/>
            <a:ext cx="7116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solidFill>
                  <a:srgbClr val="FF00FF"/>
                </a:solidFill>
                <a:latin typeface="AR JULIAN" pitchFamily="2" charset="0"/>
              </a:rPr>
              <a:t>L</a:t>
            </a:r>
            <a:endParaRPr lang="en-GB" sz="8000" dirty="0">
              <a:solidFill>
                <a:srgbClr val="FF00FF"/>
              </a:solidFill>
              <a:latin typeface="AR JULI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397502">
            <a:off x="5552016" y="2184712"/>
            <a:ext cx="2792496" cy="922857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</a:bodyPr>
          <a:lstStyle/>
          <a:p>
            <a:r>
              <a:rPr lang="en-GB" sz="8000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AR JULIAN" pitchFamily="2" charset="0"/>
              </a:rPr>
              <a:t>faith</a:t>
            </a:r>
            <a:endParaRPr lang="en-GB" sz="8000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latin typeface="AR JULI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397502">
            <a:off x="5357845" y="4111405"/>
            <a:ext cx="3168352" cy="1323439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GB" sz="8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 JULIAN" pitchFamily="2" charset="0"/>
              </a:rPr>
              <a:t>sacred</a:t>
            </a:r>
            <a:endParaRPr lang="en-GB" sz="800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AR JULI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548680"/>
            <a:ext cx="726102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Once we’ve chosen the </a:t>
            </a:r>
          </a:p>
          <a:p>
            <a:pPr algn="ctr"/>
            <a:r>
              <a:rPr lang="en-US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c</a:t>
            </a:r>
            <a:r>
              <a:rPr lang="en-US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oncept…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1763688" y="3356992"/>
            <a:ext cx="583146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…w</a:t>
            </a:r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e think about it</a:t>
            </a:r>
          </a:p>
          <a:p>
            <a:pPr algn="ctr"/>
            <a:r>
              <a:rPr lang="en-US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In different ways.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4" name="Picture 2" descr="C:\Users\Kath\AppData\Local\Microsoft\Windows\Temporary Internet Files\Content.IE5\I4JDJJJF\MC9002335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276872"/>
            <a:ext cx="974267" cy="1148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1640" y="2348880"/>
            <a:ext cx="65314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What does it mean?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Does everyone agree?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25103" y="764704"/>
            <a:ext cx="29754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ENQUIR</a:t>
            </a:r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</a:t>
            </a:r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Picture 2" descr="C:\Users\Kath\AppData\Local\Microsoft\Windows\Temporary Internet Files\Content.IE5\I4JDJJJF\MC9002335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620688"/>
            <a:ext cx="974267" cy="1148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387" y="764704"/>
            <a:ext cx="50309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CONTEXTUALISE</a:t>
            </a:r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bg1">
                      <a:lumMod val="8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1844824"/>
            <a:ext cx="8126905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do religious people make</a:t>
            </a:r>
          </a:p>
          <a:p>
            <a:r>
              <a:rPr lang="en-US" sz="4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</a:t>
            </a:r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 it?</a:t>
            </a:r>
          </a:p>
          <a:p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Can we find it in their stories?</a:t>
            </a:r>
          </a:p>
          <a:p>
            <a:r>
              <a:rPr lang="en-US" sz="4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 their pictures?</a:t>
            </a:r>
          </a:p>
          <a:p>
            <a:r>
              <a:rPr lang="en-US" sz="4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do they say about it?</a:t>
            </a:r>
            <a:endParaRPr lang="en-US" sz="4800" b="1" cap="none" spc="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20072" y="98072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(The religious bit!)</a:t>
            </a:r>
            <a:endParaRPr lang="en-GB" sz="2800" dirty="0"/>
          </a:p>
        </p:txBody>
      </p:sp>
      <p:pic>
        <p:nvPicPr>
          <p:cNvPr id="5" name="Picture 2" descr="C:\Users\Kath\AppData\Local\Microsoft\Windows\Temporary Internet Files\Content.IE5\I4JDJJJF\MC9002335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260648"/>
            <a:ext cx="974267" cy="1148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764704"/>
            <a:ext cx="32288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EVALUAT</a:t>
            </a:r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</a:t>
            </a:r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bg1">
                      <a:lumMod val="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228600">
                  <a:schemeClr val="bg1">
                    <a:lumMod val="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6229" y="1988840"/>
            <a:ext cx="8717771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54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Why is the concept important</a:t>
            </a:r>
          </a:p>
          <a:p>
            <a:r>
              <a:rPr lang="en-US" sz="5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</a:t>
            </a:r>
            <a:r>
              <a:rPr lang="en-US" sz="5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 the religious people?</a:t>
            </a:r>
          </a:p>
          <a:p>
            <a:r>
              <a:rPr lang="en-US" sz="54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do we feel about how</a:t>
            </a:r>
          </a:p>
          <a:p>
            <a:r>
              <a:rPr lang="en-US" sz="5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</a:t>
            </a:r>
            <a:r>
              <a:rPr lang="en-US" sz="5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hey feel?</a:t>
            </a:r>
            <a:endParaRPr lang="en-US" sz="5400" b="1" cap="none" spc="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5736" y="5661248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/>
              <a:t>(By the way, it’s ok to disagree…)</a:t>
            </a:r>
            <a:endParaRPr lang="en-GB" sz="2800" i="1" dirty="0"/>
          </a:p>
        </p:txBody>
      </p:sp>
      <p:pic>
        <p:nvPicPr>
          <p:cNvPr id="7" name="Picture 2" descr="C:\Users\Kath\AppData\Local\Microsoft\Windows\Temporary Internet Files\Content.IE5\I4JDJJJF\MC9002335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404664"/>
            <a:ext cx="974267" cy="1148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188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</dc:creator>
  <cp:lastModifiedBy>Kath's</cp:lastModifiedBy>
  <cp:revision>2</cp:revision>
  <dcterms:created xsi:type="dcterms:W3CDTF">2011-07-07T15:01:44Z</dcterms:created>
  <dcterms:modified xsi:type="dcterms:W3CDTF">2011-10-06T07:37:42Z</dcterms:modified>
</cp:coreProperties>
</file>