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6310" autoAdjust="0"/>
  </p:normalViewPr>
  <p:slideViewPr>
    <p:cSldViewPr>
      <p:cViewPr varScale="1">
        <p:scale>
          <a:sx n="50" d="100"/>
          <a:sy n="50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B0382-A8EE-464F-ABFD-7D1881B99E57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49C41-54C4-4BBC-9A55-E32A1AEEAAE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Dukkha</a:t>
            </a:r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Suffering exists.</a:t>
            </a:r>
            <a:endParaRPr lang="en-GB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Questioning:</a:t>
            </a:r>
            <a:r>
              <a:rPr lang="en-GB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 has ever suffered? Take ideas. What suffering does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 include?</a:t>
            </a:r>
            <a:r>
              <a:rPr lang="en-GB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E.g.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pain, getting old, disease, and ultimately death. We also endure psychological suffering like loneliness frustration, boredom, fear, embarrassment, disappointment and anger. </a:t>
            </a:r>
            <a:endParaRPr lang="en-GB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49C41-54C4-4BBC-9A55-E32A1AEEAAE5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Samudaya</a:t>
            </a:r>
            <a:r>
              <a:rPr lang="en-GB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is a cause for suffering.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might that cause be?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truth is that suffering is caused by</a:t>
            </a:r>
            <a:r>
              <a:rPr lang="en-GB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wanting,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craving and the needing to control things. Ask pupils for examples – e.g.</a:t>
            </a:r>
            <a:r>
              <a:rPr lang="en-GB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desire for money and things; craving fame; the desire to avoid unpleasant sensations, like fear, anger or jealousy.</a:t>
            </a:r>
          </a:p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49C41-54C4-4BBC-9A55-E32A1AEEAAE5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Nirodha</a:t>
            </a:r>
            <a:r>
              <a:rPr lang="en-GB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is an end to suffering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third truth is that suffering can be overcome and happiness can be attained; that true happiness and contentment are possible. </a:t>
            </a:r>
            <a:r>
              <a:rPr lang="en-GB" sz="12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lf let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 of </a:t>
            </a:r>
            <a:r>
              <a:rPr lang="en-GB" sz="12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craving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learn to live each day at a time (not dwelling in the past or the imagined future) then we can become happy and free</a:t>
            </a:r>
            <a:r>
              <a:rPr lang="en-GB" sz="12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We then have more time and energy to help others. This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Nirvana.</a:t>
            </a:r>
            <a:endParaRPr lang="en-GB" sz="1200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49C41-54C4-4BBC-9A55-E32A1AEEAAE5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Magga</a:t>
            </a:r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order to end suffering, you must follow the Eightfold Path.</a:t>
            </a:r>
            <a:b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fourth truth is that the Noble 8-fold Path is the path which leads to the end of suffering. The Noble 8-fold path is a set of rules. Predict what some of them might be.</a:t>
            </a:r>
          </a:p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49C41-54C4-4BBC-9A55-E32A1AEEAAE5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80C8A-7391-43FD-98D6-B0656378C0A9}" type="datetimeFigureOut">
              <a:rPr lang="en-GB" smtClean="0"/>
              <a:t>07/10/2010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DDAA-8817-4836-A45E-3E8E249718F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h</a:t>
            </a:r>
            <a:r>
              <a:rPr lang="en-GB" sz="8000" dirty="0" smtClean="0">
                <a:solidFill>
                  <a:schemeClr val="accent5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 </a:t>
            </a:r>
            <a:r>
              <a:rPr lang="en-GB" sz="8000" dirty="0" smtClean="0">
                <a:solidFill>
                  <a:schemeClr val="accent6">
                    <a:lumMod val="75000"/>
                  </a:schemeClr>
                </a:solidFill>
                <a:latin typeface="AR HERMANN" pitchFamily="2" charset="0"/>
              </a:rPr>
              <a:t>F</a:t>
            </a:r>
            <a:r>
              <a:rPr lang="en-GB" sz="8000" dirty="0" smtClean="0">
                <a:solidFill>
                  <a:schemeClr val="tx2"/>
                </a:solidFill>
                <a:latin typeface="AR HERMANN" pitchFamily="2" charset="0"/>
              </a:rPr>
              <a:t>i</a:t>
            </a:r>
            <a:r>
              <a:rPr lang="en-GB" sz="8000" dirty="0" smtClean="0">
                <a:latin typeface="AR HERMANN" pitchFamily="2" charset="0"/>
              </a:rPr>
              <a:t>r</a:t>
            </a:r>
            <a:r>
              <a:rPr lang="en-GB" sz="8000" dirty="0" smtClean="0">
                <a:solidFill>
                  <a:srgbClr val="FFFF00"/>
                </a:solidFill>
                <a:latin typeface="AR HERMANN" pitchFamily="2" charset="0"/>
              </a:rPr>
              <a:t>s</a:t>
            </a:r>
            <a:r>
              <a:rPr lang="en-GB" sz="8000" dirty="0" smtClean="0">
                <a:solidFill>
                  <a:srgbClr val="92D05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latin typeface="AR HERMANN" pitchFamily="2" charset="0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N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o</a:t>
            </a:r>
            <a:r>
              <a:rPr lang="en-GB" sz="8000" dirty="0" smtClean="0">
                <a:solidFill>
                  <a:srgbClr val="00B0F0"/>
                </a:solidFill>
                <a:latin typeface="AR HERMANN" pitchFamily="2" charset="0"/>
              </a:rPr>
              <a:t>b</a:t>
            </a:r>
            <a:r>
              <a:rPr lang="en-GB" sz="8000" dirty="0" smtClean="0">
                <a:solidFill>
                  <a:srgbClr val="FFC000"/>
                </a:solidFill>
                <a:latin typeface="AR HERMANN" pitchFamily="2" charset="0"/>
              </a:rPr>
              <a:t>l</a:t>
            </a:r>
            <a:r>
              <a:rPr lang="en-GB" sz="8000" dirty="0" smtClean="0">
                <a:solidFill>
                  <a:srgbClr val="0070C0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 T</a:t>
            </a:r>
            <a:r>
              <a:rPr lang="en-GB" sz="8000" dirty="0" smtClean="0">
                <a:solidFill>
                  <a:srgbClr val="FFFF00"/>
                </a:solidFill>
                <a:latin typeface="AR HERMANN" pitchFamily="2" charset="0"/>
              </a:rPr>
              <a:t>r</a:t>
            </a:r>
            <a:r>
              <a:rPr lang="en-GB" sz="8000" dirty="0" smtClean="0">
                <a:solidFill>
                  <a:srgbClr val="92D050"/>
                </a:solidFill>
                <a:latin typeface="AR HERMANN" pitchFamily="2" charset="0"/>
              </a:rPr>
              <a:t>u</a:t>
            </a:r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h</a:t>
            </a:r>
            <a:endParaRPr lang="en-GB" sz="8000" dirty="0">
              <a:solidFill>
                <a:srgbClr val="00B050"/>
              </a:solidFill>
              <a:latin typeface="AR HERMAN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924944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i="1" dirty="0" smtClean="0">
                <a:latin typeface="Arabic Typesetting" pitchFamily="66" charset="-78"/>
                <a:cs typeface="Arabic Typesetting" pitchFamily="66" charset="-78"/>
              </a:rPr>
              <a:t>Life is full of suffering.</a:t>
            </a:r>
            <a:endParaRPr lang="en-GB" sz="7200" i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2" name="Picture 5" descr="C:\Users\Kath\AppData\Local\Microsoft\Windows\Temporary Internet Files\Content.IE5\ROTSHPVD\MM900283475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347864" y="4293096"/>
            <a:ext cx="2592288" cy="226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h</a:t>
            </a:r>
            <a:r>
              <a:rPr lang="en-GB" sz="8000" dirty="0" smtClean="0">
                <a:solidFill>
                  <a:schemeClr val="accent5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 </a:t>
            </a:r>
            <a:r>
              <a:rPr lang="en-GB" sz="8000" dirty="0" smtClean="0">
                <a:solidFill>
                  <a:schemeClr val="accent6">
                    <a:lumMod val="75000"/>
                  </a:schemeClr>
                </a:solidFill>
                <a:latin typeface="AR HERMANN" pitchFamily="2" charset="0"/>
              </a:rPr>
              <a:t>S</a:t>
            </a:r>
            <a:r>
              <a:rPr lang="en-GB" sz="8000" dirty="0" smtClean="0">
                <a:solidFill>
                  <a:schemeClr val="tx2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c</a:t>
            </a:r>
            <a:r>
              <a:rPr lang="en-GB" sz="8000" dirty="0" smtClean="0">
                <a:solidFill>
                  <a:srgbClr val="FFFF00"/>
                </a:solidFill>
                <a:latin typeface="AR HERMANN" pitchFamily="2" charset="0"/>
              </a:rPr>
              <a:t>o</a:t>
            </a:r>
            <a:r>
              <a:rPr lang="en-GB" sz="8000" dirty="0" smtClean="0">
                <a:solidFill>
                  <a:srgbClr val="92D050"/>
                </a:solidFill>
                <a:latin typeface="AR HERMANN" pitchFamily="2" charset="0"/>
              </a:rPr>
              <a:t>n</a:t>
            </a:r>
            <a:r>
              <a:rPr lang="en-GB" sz="8000" dirty="0" smtClean="0">
                <a:solidFill>
                  <a:schemeClr val="accent2">
                    <a:lumMod val="75000"/>
                  </a:schemeClr>
                </a:solidFill>
                <a:latin typeface="AR HERMANN" pitchFamily="2" charset="0"/>
              </a:rPr>
              <a:t>d</a:t>
            </a:r>
            <a:r>
              <a:rPr lang="en-GB" sz="8000" dirty="0" smtClean="0">
                <a:latin typeface="AR HERMANN" pitchFamily="2" charset="0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N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o</a:t>
            </a:r>
            <a:r>
              <a:rPr lang="en-GB" sz="8000" dirty="0" smtClean="0">
                <a:solidFill>
                  <a:srgbClr val="00B0F0"/>
                </a:solidFill>
                <a:latin typeface="AR HERMANN" pitchFamily="2" charset="0"/>
              </a:rPr>
              <a:t>b</a:t>
            </a:r>
            <a:r>
              <a:rPr lang="en-GB" sz="8000" dirty="0" smtClean="0">
                <a:solidFill>
                  <a:srgbClr val="FFC000"/>
                </a:solidFill>
                <a:latin typeface="AR HERMANN" pitchFamily="2" charset="0"/>
              </a:rPr>
              <a:t>l</a:t>
            </a:r>
            <a:r>
              <a:rPr lang="en-GB" sz="8000" dirty="0" smtClean="0">
                <a:solidFill>
                  <a:srgbClr val="0070C0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 </a:t>
            </a:r>
            <a:r>
              <a:rPr lang="en-GB" sz="8000" dirty="0" smtClean="0">
                <a:solidFill>
                  <a:srgbClr val="C0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latin typeface="AR HERMANN" pitchFamily="2" charset="0"/>
              </a:rPr>
              <a:t>r</a:t>
            </a:r>
            <a:r>
              <a:rPr lang="en-GB" sz="8000" dirty="0" smtClean="0">
                <a:solidFill>
                  <a:srgbClr val="92D050"/>
                </a:solidFill>
                <a:latin typeface="AR HERMANN" pitchFamily="2" charset="0"/>
              </a:rPr>
              <a:t>u</a:t>
            </a:r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h</a:t>
            </a:r>
            <a:endParaRPr lang="en-GB" sz="8000" dirty="0">
              <a:solidFill>
                <a:srgbClr val="00B050"/>
              </a:solidFill>
              <a:latin typeface="AR HERMAN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924944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i="1" dirty="0" smtClean="0">
                <a:latin typeface="Arabic Typesetting" pitchFamily="66" charset="-78"/>
                <a:cs typeface="Arabic Typesetting" pitchFamily="66" charset="-78"/>
              </a:rPr>
              <a:t>There is a cause for suffering.</a:t>
            </a:r>
            <a:endParaRPr lang="en-GB" sz="7200" i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2050" name="Picture 2" descr="C:\Users\Kath\AppData\Local\Microsoft\Windows\Temporary Internet Files\Content.IE5\8RNEH1PX\MC90023719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221088"/>
            <a:ext cx="2106440" cy="1994780"/>
          </a:xfrm>
          <a:prstGeom prst="rect">
            <a:avLst/>
          </a:prstGeom>
          <a:noFill/>
        </p:spPr>
      </p:pic>
      <p:pic>
        <p:nvPicPr>
          <p:cNvPr id="2052" name="Picture 4" descr="C:\Users\Kath\AppData\Local\Microsoft\Windows\Temporary Internet Files\Content.IE5\ROTSHPVD\MC900233927[1].wmf"/>
          <p:cNvPicPr>
            <a:picLocks noChangeAspect="1" noChangeArrowheads="1"/>
          </p:cNvPicPr>
          <p:nvPr/>
        </p:nvPicPr>
        <p:blipFill>
          <a:blip r:embed="rId4" cstate="print">
            <a:lum contrast="-43000"/>
          </a:blip>
          <a:srcRect/>
          <a:stretch>
            <a:fillRect/>
          </a:stretch>
        </p:blipFill>
        <p:spPr bwMode="auto">
          <a:xfrm>
            <a:off x="4932040" y="4149080"/>
            <a:ext cx="1692998" cy="2073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068960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i="1" dirty="0" smtClean="0">
                <a:latin typeface="Arabic Typesetting" pitchFamily="66" charset="-78"/>
                <a:cs typeface="Arabic Typesetting" pitchFamily="66" charset="-78"/>
              </a:rPr>
              <a:t>There can be an end to suffering.</a:t>
            </a:r>
            <a:endParaRPr lang="en-GB" sz="7200" i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60648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h</a:t>
            </a:r>
            <a:r>
              <a:rPr lang="en-GB" sz="8000" dirty="0" smtClean="0">
                <a:solidFill>
                  <a:schemeClr val="accent5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 </a:t>
            </a:r>
            <a:r>
              <a:rPr lang="en-GB" sz="8000" dirty="0" smtClean="0">
                <a:solidFill>
                  <a:schemeClr val="accent6">
                    <a:lumMod val="75000"/>
                  </a:schemeClr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chemeClr val="tx2"/>
                </a:solidFill>
                <a:latin typeface="AR HERMANN" pitchFamily="2" charset="0"/>
              </a:rPr>
              <a:t>h</a:t>
            </a:r>
            <a:r>
              <a:rPr lang="en-GB" sz="8000" dirty="0" smtClean="0">
                <a:latin typeface="AR HERMANN" pitchFamily="2" charset="0"/>
              </a:rPr>
              <a:t>i</a:t>
            </a:r>
            <a:r>
              <a:rPr lang="en-GB" sz="8000" dirty="0" smtClean="0">
                <a:solidFill>
                  <a:srgbClr val="FFFF00"/>
                </a:solidFill>
                <a:latin typeface="AR HERMANN" pitchFamily="2" charset="0"/>
              </a:rPr>
              <a:t>r</a:t>
            </a:r>
            <a:r>
              <a:rPr lang="en-GB" sz="8000" dirty="0" smtClean="0">
                <a:solidFill>
                  <a:schemeClr val="accent2">
                    <a:lumMod val="75000"/>
                  </a:schemeClr>
                </a:solidFill>
                <a:latin typeface="AR HERMANN" pitchFamily="2" charset="0"/>
              </a:rPr>
              <a:t>d</a:t>
            </a:r>
            <a:r>
              <a:rPr lang="en-GB" sz="8000" dirty="0" smtClean="0">
                <a:latin typeface="AR HERMANN" pitchFamily="2" charset="0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N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o</a:t>
            </a:r>
            <a:r>
              <a:rPr lang="en-GB" sz="8000" dirty="0" smtClean="0">
                <a:solidFill>
                  <a:srgbClr val="00B0F0"/>
                </a:solidFill>
                <a:latin typeface="AR HERMANN" pitchFamily="2" charset="0"/>
              </a:rPr>
              <a:t>b</a:t>
            </a:r>
            <a:r>
              <a:rPr lang="en-GB" sz="8000" dirty="0" smtClean="0">
                <a:solidFill>
                  <a:srgbClr val="FFC000"/>
                </a:solidFill>
                <a:latin typeface="AR HERMANN" pitchFamily="2" charset="0"/>
              </a:rPr>
              <a:t>l</a:t>
            </a:r>
            <a:r>
              <a:rPr lang="en-GB" sz="8000" dirty="0" smtClean="0">
                <a:solidFill>
                  <a:srgbClr val="0070C0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 </a:t>
            </a:r>
            <a:r>
              <a:rPr lang="en-GB" sz="8000" dirty="0" smtClean="0">
                <a:solidFill>
                  <a:srgbClr val="C0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latin typeface="AR HERMANN" pitchFamily="2" charset="0"/>
              </a:rPr>
              <a:t>r</a:t>
            </a:r>
            <a:r>
              <a:rPr lang="en-GB" sz="8000" dirty="0" smtClean="0">
                <a:solidFill>
                  <a:srgbClr val="92D050"/>
                </a:solidFill>
                <a:latin typeface="AR HERMANN" pitchFamily="2" charset="0"/>
              </a:rPr>
              <a:t>u</a:t>
            </a:r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h</a:t>
            </a:r>
            <a:endParaRPr lang="en-GB" sz="8000" dirty="0">
              <a:solidFill>
                <a:srgbClr val="00B050"/>
              </a:solidFill>
              <a:latin typeface="AR HERMANN" pitchFamily="2" charset="0"/>
            </a:endParaRPr>
          </a:p>
        </p:txBody>
      </p:sp>
      <p:pic>
        <p:nvPicPr>
          <p:cNvPr id="3091" name="Picture 19" descr="C:\Users\Kath\AppData\Local\Microsoft\Windows\Temporary Internet Files\Content.IE5\8RNEH1PX\MM90039574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5373216"/>
            <a:ext cx="3533775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h</a:t>
            </a:r>
            <a:r>
              <a:rPr lang="en-GB" sz="8000" dirty="0" smtClean="0">
                <a:solidFill>
                  <a:schemeClr val="accent5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 F</a:t>
            </a:r>
            <a:r>
              <a:rPr lang="en-GB" sz="8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 HERMANN" pitchFamily="2" charset="0"/>
              </a:rPr>
              <a:t>o</a:t>
            </a:r>
            <a:r>
              <a:rPr lang="en-GB" sz="8000" dirty="0" smtClean="0">
                <a:solidFill>
                  <a:schemeClr val="accent4">
                    <a:lumMod val="75000"/>
                  </a:schemeClr>
                </a:solidFill>
                <a:latin typeface="AR HERMANN" pitchFamily="2" charset="0"/>
              </a:rPr>
              <a:t>u</a:t>
            </a:r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r</a:t>
            </a:r>
            <a:r>
              <a:rPr lang="en-GB" sz="8000" dirty="0" smtClean="0">
                <a:solidFill>
                  <a:srgbClr val="92D05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chemeClr val="accent2">
                    <a:lumMod val="75000"/>
                  </a:schemeClr>
                </a:solidFill>
                <a:latin typeface="AR HERMANN" pitchFamily="2" charset="0"/>
              </a:rPr>
              <a:t>h</a:t>
            </a:r>
            <a:r>
              <a:rPr lang="en-GB" sz="8000" dirty="0" smtClean="0">
                <a:latin typeface="AR HERMANN" pitchFamily="2" charset="0"/>
              </a:rPr>
              <a:t> </a:t>
            </a:r>
          </a:p>
          <a:p>
            <a:pPr algn="ctr"/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N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o</a:t>
            </a:r>
            <a:r>
              <a:rPr lang="en-GB" sz="8000" dirty="0" smtClean="0">
                <a:solidFill>
                  <a:srgbClr val="00B0F0"/>
                </a:solidFill>
                <a:latin typeface="AR HERMANN" pitchFamily="2" charset="0"/>
              </a:rPr>
              <a:t>b</a:t>
            </a:r>
            <a:r>
              <a:rPr lang="en-GB" sz="8000" dirty="0" smtClean="0">
                <a:solidFill>
                  <a:srgbClr val="FFC000"/>
                </a:solidFill>
                <a:latin typeface="AR HERMANN" pitchFamily="2" charset="0"/>
              </a:rPr>
              <a:t>l</a:t>
            </a:r>
            <a:r>
              <a:rPr lang="en-GB" sz="8000" dirty="0" smtClean="0">
                <a:solidFill>
                  <a:srgbClr val="0070C0"/>
                </a:solidFill>
                <a:latin typeface="AR HERMANN" pitchFamily="2" charset="0"/>
              </a:rPr>
              <a:t>e</a:t>
            </a:r>
            <a:r>
              <a:rPr lang="en-GB" sz="8000" dirty="0" smtClean="0">
                <a:latin typeface="AR HERMANN" pitchFamily="2" charset="0"/>
              </a:rPr>
              <a:t> </a:t>
            </a:r>
            <a:r>
              <a:rPr lang="en-GB" sz="8000" dirty="0" smtClean="0">
                <a:solidFill>
                  <a:srgbClr val="C0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latin typeface="AR HERMANN" pitchFamily="2" charset="0"/>
              </a:rPr>
              <a:t>r</a:t>
            </a:r>
            <a:r>
              <a:rPr lang="en-GB" sz="8000" dirty="0" smtClean="0">
                <a:solidFill>
                  <a:srgbClr val="92D050"/>
                </a:solidFill>
                <a:latin typeface="AR HERMANN" pitchFamily="2" charset="0"/>
              </a:rPr>
              <a:t>u</a:t>
            </a:r>
            <a:r>
              <a:rPr lang="en-GB" sz="8000" dirty="0" smtClean="0">
                <a:solidFill>
                  <a:srgbClr val="FF0000"/>
                </a:solidFill>
                <a:latin typeface="AR HERMANN" pitchFamily="2" charset="0"/>
              </a:rPr>
              <a:t>t</a:t>
            </a:r>
            <a:r>
              <a:rPr lang="en-GB" sz="8000" dirty="0" smtClean="0">
                <a:solidFill>
                  <a:srgbClr val="00B050"/>
                </a:solidFill>
                <a:latin typeface="AR HERMANN" pitchFamily="2" charset="0"/>
              </a:rPr>
              <a:t>h</a:t>
            </a:r>
            <a:endParaRPr lang="en-GB" sz="8000" dirty="0">
              <a:solidFill>
                <a:srgbClr val="00B050"/>
              </a:solidFill>
              <a:latin typeface="AR HERMAN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780928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i="1" dirty="0" smtClean="0">
                <a:latin typeface="Arabic Typesetting" pitchFamily="66" charset="-78"/>
                <a:cs typeface="Arabic Typesetting" pitchFamily="66" charset="-78"/>
              </a:rPr>
              <a:t>To end suffering, follow the eight-fold path.</a:t>
            </a:r>
            <a:endParaRPr lang="en-GB" sz="7200" i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Picture 23" descr="C:\Users\Kath\AppData\Local\Microsoft\Windows\Temporary Internet Files\Content.IE5\ROTSHPVD\MC900438315[1].jpg"/>
          <p:cNvPicPr>
            <a:picLocks noChangeAspect="1" noChangeArrowheads="1"/>
          </p:cNvPicPr>
          <p:nvPr/>
        </p:nvPicPr>
        <p:blipFill>
          <a:blip r:embed="rId3" cstate="print">
            <a:lum contrast="86000"/>
          </a:blip>
          <a:srcRect/>
          <a:stretch>
            <a:fillRect/>
          </a:stretch>
        </p:blipFill>
        <p:spPr bwMode="auto">
          <a:xfrm>
            <a:off x="3707904" y="5301208"/>
            <a:ext cx="1864296" cy="1406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142</Words>
  <Application>Microsoft Office PowerPoint</Application>
  <PresentationFormat>On-screen Show (4:3)</PresentationFormat>
  <Paragraphs>22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</dc:creator>
  <cp:lastModifiedBy>Kath</cp:lastModifiedBy>
  <cp:revision>3</cp:revision>
  <dcterms:created xsi:type="dcterms:W3CDTF">2010-10-07T11:36:11Z</dcterms:created>
  <dcterms:modified xsi:type="dcterms:W3CDTF">2010-10-07T12:45:32Z</dcterms:modified>
</cp:coreProperties>
</file>