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800093-D502-4869-ADA4-94616A3D9A83}" type="datetimeFigureOut">
              <a:rPr lang="en-GB" smtClean="0"/>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800093-D502-4869-ADA4-94616A3D9A83}" type="datetimeFigureOut">
              <a:rPr lang="en-GB" smtClean="0"/>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800093-D502-4869-ADA4-94616A3D9A83}" type="datetimeFigureOut">
              <a:rPr lang="en-GB" smtClean="0"/>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800093-D502-4869-ADA4-94616A3D9A83}" type="datetimeFigureOut">
              <a:rPr lang="en-GB" smtClean="0"/>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00093-D502-4869-ADA4-94616A3D9A83}" type="datetimeFigureOut">
              <a:rPr lang="en-GB" smtClean="0"/>
              <a:t>09/11/2012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800093-D502-4869-ADA4-94616A3D9A83}" type="datetimeFigureOut">
              <a:rPr lang="en-GB" smtClean="0"/>
              <a:t>09/11/2012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800093-D502-4869-ADA4-94616A3D9A83}" type="datetimeFigureOut">
              <a:rPr lang="en-GB" smtClean="0"/>
              <a:t>09/11/2012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800093-D502-4869-ADA4-94616A3D9A83}" type="datetimeFigureOut">
              <a:rPr lang="en-GB" smtClean="0"/>
              <a:t>09/11/2012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00093-D502-4869-ADA4-94616A3D9A83}" type="datetimeFigureOut">
              <a:rPr lang="en-GB" smtClean="0"/>
              <a:t>09/11/2012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00093-D502-4869-ADA4-94616A3D9A83}" type="datetimeFigureOut">
              <a:rPr lang="en-GB" smtClean="0"/>
              <a:t>09/11/2012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00093-D502-4869-ADA4-94616A3D9A83}" type="datetimeFigureOut">
              <a:rPr lang="en-GB" smtClean="0"/>
              <a:t>09/11/2012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2CD5DA-E2C4-45BB-9E45-AAC17579CA0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00093-D502-4869-ADA4-94616A3D9A83}" type="datetimeFigureOut">
              <a:rPr lang="en-GB" smtClean="0"/>
              <a:t>09/11/2012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CD5DA-E2C4-45BB-9E45-AAC17579CA0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43934"/>
            <a:ext cx="50760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
        <p:nvSpPr>
          <p:cNvPr id="3074" name="Rectangle 2"/>
          <p:cNvSpPr>
            <a:spLocks noChangeArrowheads="1"/>
          </p:cNvSpPr>
          <p:nvPr/>
        </p:nvSpPr>
        <p:spPr bwMode="auto">
          <a:xfrm>
            <a:off x="0" y="43934"/>
            <a:ext cx="50760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77" name="Rectangle 5"/>
          <p:cNvSpPr>
            <a:spLocks noChangeArrowheads="1"/>
          </p:cNvSpPr>
          <p:nvPr/>
        </p:nvSpPr>
        <p:spPr bwMode="auto">
          <a:xfrm>
            <a:off x="683568" y="1513821"/>
            <a:ext cx="777584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solidFill>
                  <a:srgbClr val="001320"/>
                </a:solidFill>
                <a:effectLst/>
                <a:latin typeface="David" pitchFamily="34" charset="-79"/>
                <a:ea typeface="Times New Roman" pitchFamily="18" charset="0"/>
                <a:cs typeface="David" pitchFamily="34" charset="-79"/>
              </a:rPr>
              <a:t>“‘So beginning with the fifteenth day of the seventh month, after you have gathered the crops of the land, celebrate the festival to the Lord for seven days; the first day is a day of rest, and the eighth day also is a day of rest. On the first day you are to take choice fruit from the trees, and palm fronds, leafy branches and poplars, and rejoice before the Lord your God for seven days. Celebrate this as a festival to the Lord for seven days each year. This is to be a lasting ordinance for the generations to come; celebrate it in the seventh month. Live in booths for seven days: All native-born Israelites are to live in booths so your descendants will know that I had the Israelites live in booths when I brought them out of Egypt. I am the Lord your God.’” </a:t>
            </a:r>
          </a:p>
          <a:p>
            <a:pPr marL="0" marR="0" lvl="0" indent="238125" algn="just" defTabSz="914400" rtl="0" eaLnBrk="1" fontAlgn="base" latinLnBrk="0" hangingPunct="1">
              <a:lnSpc>
                <a:spcPct val="100000"/>
              </a:lnSpc>
              <a:spcBef>
                <a:spcPct val="0"/>
              </a:spcBef>
              <a:spcAft>
                <a:spcPct val="0"/>
              </a:spcAft>
              <a:buClrTx/>
              <a:buSzTx/>
              <a:buFontTx/>
              <a:buNone/>
              <a:tabLst/>
            </a:pPr>
            <a:endParaRPr lang="en-GB" sz="2000" dirty="0">
              <a:solidFill>
                <a:srgbClr val="001320"/>
              </a:solidFill>
              <a:latin typeface="David" pitchFamily="34" charset="-79"/>
              <a:cs typeface="David" pitchFamily="34" charset="-79"/>
            </a:endParaRPr>
          </a:p>
          <a:p>
            <a:pPr marL="0" marR="0" lvl="0" indent="238125"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1320"/>
                </a:solidFill>
                <a:effectLst/>
                <a:latin typeface="David" pitchFamily="34" charset="-79"/>
                <a:cs typeface="David" pitchFamily="34" charset="-79"/>
              </a:rPr>
              <a:t>Leviticus</a:t>
            </a:r>
            <a:r>
              <a:rPr kumimoji="0" lang="en-GB" sz="2000" b="0" i="0" u="none" strike="noStrike" cap="none" normalizeH="0" dirty="0" smtClean="0">
                <a:ln>
                  <a:noFill/>
                </a:ln>
                <a:solidFill>
                  <a:srgbClr val="001320"/>
                </a:solidFill>
                <a:effectLst/>
                <a:latin typeface="David" pitchFamily="34" charset="-79"/>
                <a:cs typeface="David" pitchFamily="34" charset="-79"/>
              </a:rPr>
              <a:t> 23</a:t>
            </a:r>
            <a:endParaRPr kumimoji="0" lang="en-GB" sz="2000" b="0" i="0" u="none" strike="noStrike" cap="none" normalizeH="0" baseline="0" dirty="0" smtClean="0">
              <a:ln>
                <a:noFill/>
              </a:ln>
              <a:solidFill>
                <a:schemeClr val="tx1"/>
              </a:solidFill>
              <a:effectLst/>
              <a:latin typeface="David" pitchFamily="34" charset="-79"/>
              <a:cs typeface="David" pitchFamily="34" charset="-79"/>
            </a:endParaRPr>
          </a:p>
        </p:txBody>
      </p:sp>
      <p:sp>
        <p:nvSpPr>
          <p:cNvPr id="10" name="TextBox 9"/>
          <p:cNvSpPr txBox="1"/>
          <p:nvPr/>
        </p:nvSpPr>
        <p:spPr>
          <a:xfrm>
            <a:off x="2411760" y="404664"/>
            <a:ext cx="4248472" cy="707886"/>
          </a:xfrm>
          <a:prstGeom prst="rect">
            <a:avLst/>
          </a:prstGeom>
          <a:noFill/>
        </p:spPr>
        <p:txBody>
          <a:bodyPr wrap="square" rtlCol="0">
            <a:spAutoFit/>
          </a:bodyPr>
          <a:lstStyle/>
          <a:p>
            <a:pPr algn="ctr"/>
            <a:r>
              <a:rPr lang="en-GB" sz="4000" b="1" dirty="0" smtClean="0">
                <a:latin typeface="David" pitchFamily="34" charset="-79"/>
                <a:cs typeface="David" pitchFamily="34" charset="-79"/>
              </a:rPr>
              <a:t>SUKKOT</a:t>
            </a:r>
            <a:endParaRPr lang="en-GB" sz="4000" b="1" dirty="0">
              <a:latin typeface="David" pitchFamily="34" charset="-79"/>
              <a:cs typeface="David" pitchFamily="34" charset="-79"/>
            </a:endParaRPr>
          </a:p>
        </p:txBody>
      </p:sp>
      <p:pic>
        <p:nvPicPr>
          <p:cNvPr id="11" name="Picture 1" descr="C:\Users\Kath's\AppData\Local\Microsoft\Windows\Temporary Internet Files\Content.IE5\06ODD5RH\MC900053252[1].wmf"/>
          <p:cNvPicPr>
            <a:picLocks noChangeAspect="1" noChangeArrowheads="1"/>
          </p:cNvPicPr>
          <p:nvPr/>
        </p:nvPicPr>
        <p:blipFill>
          <a:blip r:embed="rId2" cstate="print"/>
          <a:srcRect/>
          <a:stretch>
            <a:fillRect/>
          </a:stretch>
        </p:blipFill>
        <p:spPr bwMode="auto">
          <a:xfrm>
            <a:off x="2051720" y="260648"/>
            <a:ext cx="1008112" cy="1069193"/>
          </a:xfrm>
          <a:prstGeom prst="rect">
            <a:avLst/>
          </a:prstGeom>
          <a:noFill/>
        </p:spPr>
      </p:pic>
      <p:pic>
        <p:nvPicPr>
          <p:cNvPr id="12" name="Picture 1" descr="C:\Users\Kath's\AppData\Local\Microsoft\Windows\Temporary Internet Files\Content.IE5\06ODD5RH\MC900053252[1].wmf"/>
          <p:cNvPicPr>
            <a:picLocks noChangeAspect="1" noChangeArrowheads="1"/>
          </p:cNvPicPr>
          <p:nvPr/>
        </p:nvPicPr>
        <p:blipFill>
          <a:blip r:embed="rId2" cstate="print"/>
          <a:srcRect/>
          <a:stretch>
            <a:fillRect/>
          </a:stretch>
        </p:blipFill>
        <p:spPr bwMode="auto">
          <a:xfrm flipH="1">
            <a:off x="6012160" y="332656"/>
            <a:ext cx="1080120" cy="10691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4463" y="144463"/>
            <a:ext cx="8948670" cy="671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463" y="144463"/>
            <a:ext cx="8948670" cy="671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632848" cy="4524315"/>
          </a:xfrm>
          <a:prstGeom prst="rect">
            <a:avLst/>
          </a:prstGeom>
        </p:spPr>
        <p:txBody>
          <a:bodyPr wrap="square">
            <a:spAutoFit/>
          </a:bodyPr>
          <a:lstStyle/>
          <a:p>
            <a:r>
              <a:rPr lang="en-GB" sz="2400" dirty="0">
                <a:latin typeface="David" pitchFamily="34" charset="-79"/>
                <a:cs typeface="David" pitchFamily="34" charset="-79"/>
              </a:rPr>
              <a:t>The word </a:t>
            </a:r>
            <a:r>
              <a:rPr lang="en-GB" sz="2400" dirty="0" err="1" smtClean="0">
                <a:latin typeface="David" pitchFamily="34" charset="-79"/>
                <a:cs typeface="David" pitchFamily="34" charset="-79"/>
              </a:rPr>
              <a:t>sukkah</a:t>
            </a:r>
            <a:r>
              <a:rPr lang="en-GB" sz="2400" dirty="0" smtClean="0">
                <a:latin typeface="David" pitchFamily="34" charset="-79"/>
                <a:cs typeface="David" pitchFamily="34" charset="-79"/>
              </a:rPr>
              <a:t> </a:t>
            </a:r>
            <a:r>
              <a:rPr lang="en-GB" sz="2400" dirty="0">
                <a:latin typeface="David" pitchFamily="34" charset="-79"/>
                <a:cs typeface="David" pitchFamily="34" charset="-79"/>
              </a:rPr>
              <a:t>means huts (some translations of the bible use the word booths), and building a hut is the most obvious way in which Jews celebrate the festival.</a:t>
            </a:r>
          </a:p>
          <a:p>
            <a:r>
              <a:rPr lang="en-GB" sz="2400" dirty="0">
                <a:latin typeface="David" pitchFamily="34" charset="-79"/>
                <a:cs typeface="David" pitchFamily="34" charset="-79"/>
              </a:rPr>
              <a:t>Every Jewish family will build an open air structure in which to live during the holiday. </a:t>
            </a:r>
            <a:r>
              <a:rPr lang="en-GB" sz="2400" dirty="0" smtClean="0">
                <a:latin typeface="David" pitchFamily="34" charset="-79"/>
                <a:cs typeface="David" pitchFamily="34" charset="-79"/>
              </a:rPr>
              <a:t>It must have </a:t>
            </a:r>
            <a:r>
              <a:rPr lang="en-GB" sz="2400" dirty="0">
                <a:latin typeface="David" pitchFamily="34" charset="-79"/>
                <a:cs typeface="David" pitchFamily="34" charset="-79"/>
              </a:rPr>
              <a:t>a roof of branches and leaves, through which </a:t>
            </a:r>
            <a:r>
              <a:rPr lang="en-GB" sz="2400" dirty="0" smtClean="0">
                <a:latin typeface="David" pitchFamily="34" charset="-79"/>
                <a:cs typeface="David" pitchFamily="34" charset="-79"/>
              </a:rPr>
              <a:t>you can </a:t>
            </a:r>
            <a:r>
              <a:rPr lang="en-GB" sz="2400" dirty="0">
                <a:latin typeface="David" pitchFamily="34" charset="-79"/>
                <a:cs typeface="David" pitchFamily="34" charset="-79"/>
              </a:rPr>
              <a:t>see the sky, and that it should be a temporary and flimsy thing.</a:t>
            </a:r>
          </a:p>
          <a:p>
            <a:r>
              <a:rPr lang="en-GB" sz="2400" dirty="0">
                <a:latin typeface="David" pitchFamily="34" charset="-79"/>
                <a:cs typeface="David" pitchFamily="34" charset="-79"/>
              </a:rPr>
              <a:t>The </a:t>
            </a:r>
            <a:r>
              <a:rPr lang="en-GB" sz="2400" dirty="0" err="1">
                <a:latin typeface="David" pitchFamily="34" charset="-79"/>
                <a:cs typeface="David" pitchFamily="34" charset="-79"/>
              </a:rPr>
              <a:t>Sukkot</a:t>
            </a:r>
            <a:r>
              <a:rPr lang="en-GB" sz="2400" dirty="0">
                <a:latin typeface="David" pitchFamily="34" charset="-79"/>
                <a:cs typeface="David" pitchFamily="34" charset="-79"/>
              </a:rPr>
              <a:t> ritual is to take four types of plant material: an </a:t>
            </a:r>
            <a:r>
              <a:rPr lang="en-GB" sz="2400" dirty="0" err="1">
                <a:latin typeface="David" pitchFamily="34" charset="-79"/>
                <a:cs typeface="David" pitchFamily="34" charset="-79"/>
              </a:rPr>
              <a:t>etrog</a:t>
            </a:r>
            <a:r>
              <a:rPr lang="en-GB" sz="2400" dirty="0">
                <a:latin typeface="David" pitchFamily="34" charset="-79"/>
                <a:cs typeface="David" pitchFamily="34" charset="-79"/>
              </a:rPr>
              <a:t> (a citron fruit), a palm branch, a myrtle branch, and a willow branch, and rejoice with them. (Leviticus 23: 39-40.) People rejoice with them by waving them or shaking them about.</a:t>
            </a:r>
          </a:p>
        </p:txBody>
      </p:sp>
      <p:pic>
        <p:nvPicPr>
          <p:cNvPr id="4097" name="Picture 1" descr="C:\Users\Kath's\AppData\Local\Microsoft\Windows\Temporary Internet Files\Content.IE5\06ODD5RH\MC900053252[1].wmf"/>
          <p:cNvPicPr>
            <a:picLocks noChangeAspect="1" noChangeArrowheads="1"/>
          </p:cNvPicPr>
          <p:nvPr/>
        </p:nvPicPr>
        <p:blipFill>
          <a:blip r:embed="rId2" cstate="print"/>
          <a:srcRect/>
          <a:stretch>
            <a:fillRect/>
          </a:stretch>
        </p:blipFill>
        <p:spPr bwMode="auto">
          <a:xfrm>
            <a:off x="4283968" y="5085184"/>
            <a:ext cx="1008112" cy="1069193"/>
          </a:xfrm>
          <a:prstGeom prst="rect">
            <a:avLst/>
          </a:prstGeom>
          <a:noFill/>
        </p:spPr>
      </p:pic>
      <p:pic>
        <p:nvPicPr>
          <p:cNvPr id="4" name="Picture 1" descr="C:\Users\Kath's\AppData\Local\Microsoft\Windows\Temporary Internet Files\Content.IE5\06ODD5RH\MC900053252[1].wmf"/>
          <p:cNvPicPr>
            <a:picLocks noChangeAspect="1" noChangeArrowheads="1"/>
          </p:cNvPicPr>
          <p:nvPr/>
        </p:nvPicPr>
        <p:blipFill>
          <a:blip r:embed="rId2" cstate="print"/>
          <a:srcRect/>
          <a:stretch>
            <a:fillRect/>
          </a:stretch>
        </p:blipFill>
        <p:spPr bwMode="auto">
          <a:xfrm flipH="1">
            <a:off x="3059832" y="5085184"/>
            <a:ext cx="1008112" cy="106919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299</Words>
  <Application>Microsoft Office PowerPoint</Application>
  <PresentationFormat>On-screen Show (4:3)</PresentationFormat>
  <Paragraphs>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Kath's</dc:creator>
  <cp:lastModifiedBy>Kath's</cp:lastModifiedBy>
  <cp:revision>2</cp:revision>
  <dcterms:created xsi:type="dcterms:W3CDTF">2012-11-09T14:30:17Z</dcterms:created>
  <dcterms:modified xsi:type="dcterms:W3CDTF">2012-11-09T14:55:19Z</dcterms:modified>
</cp:coreProperties>
</file>